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ppt/slides/slide153.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1"/>
  </p:notesMasterIdLst>
  <p:sldIdLst>
    <p:sldId id="806" r:id="rId2"/>
    <p:sldId id="266" r:id="rId3"/>
    <p:sldId id="518" r:id="rId4"/>
    <p:sldId id="564" r:id="rId5"/>
    <p:sldId id="692" r:id="rId6"/>
    <p:sldId id="711" r:id="rId7"/>
    <p:sldId id="712" r:id="rId8"/>
    <p:sldId id="713" r:id="rId9"/>
    <p:sldId id="708" r:id="rId10"/>
    <p:sldId id="707" r:id="rId11"/>
    <p:sldId id="715" r:id="rId12"/>
    <p:sldId id="716" r:id="rId13"/>
    <p:sldId id="714" r:id="rId14"/>
    <p:sldId id="519" r:id="rId15"/>
    <p:sldId id="658" r:id="rId16"/>
    <p:sldId id="669" r:id="rId17"/>
    <p:sldId id="693" r:id="rId18"/>
    <p:sldId id="720" r:id="rId19"/>
    <p:sldId id="721" r:id="rId20"/>
    <p:sldId id="722" r:id="rId21"/>
    <p:sldId id="717" r:id="rId22"/>
    <p:sldId id="727" r:id="rId23"/>
    <p:sldId id="728" r:id="rId24"/>
    <p:sldId id="723" r:id="rId25"/>
    <p:sldId id="670" r:id="rId26"/>
    <p:sldId id="671" r:id="rId27"/>
    <p:sldId id="698" r:id="rId28"/>
    <p:sldId id="672" r:id="rId29"/>
    <p:sldId id="673" r:id="rId30"/>
    <p:sldId id="659" r:id="rId31"/>
    <p:sldId id="734" r:id="rId32"/>
    <p:sldId id="729" r:id="rId33"/>
    <p:sldId id="730" r:id="rId34"/>
    <p:sldId id="795" r:id="rId35"/>
    <p:sldId id="797" r:id="rId36"/>
    <p:sldId id="798" r:id="rId37"/>
    <p:sldId id="796" r:id="rId38"/>
    <p:sldId id="660" r:id="rId39"/>
    <p:sldId id="675" r:id="rId40"/>
    <p:sldId id="320" r:id="rId41"/>
    <p:sldId id="676" r:id="rId42"/>
    <p:sldId id="661" r:id="rId43"/>
    <p:sldId id="694" r:id="rId44"/>
    <p:sldId id="677" r:id="rId45"/>
    <p:sldId id="678" r:id="rId46"/>
    <p:sldId id="701" r:id="rId47"/>
    <p:sldId id="682" r:id="rId48"/>
    <p:sldId id="679" r:id="rId49"/>
    <p:sldId id="702" r:id="rId50"/>
    <p:sldId id="741" r:id="rId51"/>
    <p:sldId id="742" r:id="rId52"/>
    <p:sldId id="736" r:id="rId53"/>
    <p:sldId id="737" r:id="rId54"/>
    <p:sldId id="738" r:id="rId55"/>
    <p:sldId id="739" r:id="rId56"/>
    <p:sldId id="740" r:id="rId57"/>
    <p:sldId id="735" r:id="rId58"/>
    <p:sldId id="748" r:id="rId59"/>
    <p:sldId id="749" r:id="rId60"/>
    <p:sldId id="750" r:id="rId61"/>
    <p:sldId id="751" r:id="rId62"/>
    <p:sldId id="743" r:id="rId63"/>
    <p:sldId id="680" r:id="rId64"/>
    <p:sldId id="755" r:id="rId65"/>
    <p:sldId id="756" r:id="rId66"/>
    <p:sldId id="757" r:id="rId67"/>
    <p:sldId id="752" r:id="rId68"/>
    <p:sldId id="758" r:id="rId69"/>
    <p:sldId id="794" r:id="rId70"/>
    <p:sldId id="662" r:id="rId71"/>
    <p:sldId id="684" r:id="rId72"/>
    <p:sldId id="663" r:id="rId73"/>
    <p:sldId id="664" r:id="rId74"/>
    <p:sldId id="782" r:id="rId75"/>
    <p:sldId id="783" r:id="rId76"/>
    <p:sldId id="784" r:id="rId77"/>
    <p:sldId id="785" r:id="rId78"/>
    <p:sldId id="786" r:id="rId79"/>
    <p:sldId id="787" r:id="rId80"/>
    <p:sldId id="788" r:id="rId81"/>
    <p:sldId id="789" r:id="rId82"/>
    <p:sldId id="778" r:id="rId83"/>
    <p:sldId id="760" r:id="rId84"/>
    <p:sldId id="761" r:id="rId85"/>
    <p:sldId id="762" r:id="rId86"/>
    <p:sldId id="763" r:id="rId87"/>
    <p:sldId id="764" r:id="rId88"/>
    <p:sldId id="765" r:id="rId89"/>
    <p:sldId id="766" r:id="rId90"/>
    <p:sldId id="767" r:id="rId91"/>
    <p:sldId id="768" r:id="rId92"/>
    <p:sldId id="769" r:id="rId93"/>
    <p:sldId id="770" r:id="rId94"/>
    <p:sldId id="771" r:id="rId95"/>
    <p:sldId id="772" r:id="rId96"/>
    <p:sldId id="773" r:id="rId97"/>
    <p:sldId id="774" r:id="rId98"/>
    <p:sldId id="775" r:id="rId99"/>
    <p:sldId id="776" r:id="rId100"/>
    <p:sldId id="777" r:id="rId101"/>
    <p:sldId id="759" r:id="rId102"/>
    <p:sldId id="520" r:id="rId103"/>
    <p:sldId id="665" r:id="rId104"/>
    <p:sldId id="690" r:id="rId105"/>
    <p:sldId id="666" r:id="rId106"/>
    <p:sldId id="706" r:id="rId107"/>
    <p:sldId id="790" r:id="rId108"/>
    <p:sldId id="667" r:id="rId109"/>
    <p:sldId id="563" r:id="rId110"/>
    <p:sldId id="799" r:id="rId111"/>
    <p:sldId id="800" r:id="rId112"/>
    <p:sldId id="801" r:id="rId113"/>
    <p:sldId id="802" r:id="rId114"/>
    <p:sldId id="803" r:id="rId115"/>
    <p:sldId id="804" r:id="rId116"/>
    <p:sldId id="805" r:id="rId117"/>
    <p:sldId id="313" r:id="rId118"/>
    <p:sldId id="565" r:id="rId119"/>
    <p:sldId id="566" r:id="rId120"/>
    <p:sldId id="569" r:id="rId121"/>
    <p:sldId id="604" r:id="rId122"/>
    <p:sldId id="605" r:id="rId123"/>
    <p:sldId id="606" r:id="rId124"/>
    <p:sldId id="607" r:id="rId125"/>
    <p:sldId id="608" r:id="rId126"/>
    <p:sldId id="609" r:id="rId127"/>
    <p:sldId id="655" r:id="rId128"/>
    <p:sldId id="621" r:id="rId129"/>
    <p:sldId id="622" r:id="rId130"/>
    <p:sldId id="623" r:id="rId131"/>
    <p:sldId id="613" r:id="rId132"/>
    <p:sldId id="570" r:id="rId133"/>
    <p:sldId id="574" r:id="rId134"/>
    <p:sldId id="624" r:id="rId135"/>
    <p:sldId id="625" r:id="rId136"/>
    <p:sldId id="626" r:id="rId137"/>
    <p:sldId id="627" r:id="rId138"/>
    <p:sldId id="628" r:id="rId139"/>
    <p:sldId id="629" r:id="rId140"/>
    <p:sldId id="630" r:id="rId141"/>
    <p:sldId id="631" r:id="rId142"/>
    <p:sldId id="632" r:id="rId143"/>
    <p:sldId id="633" r:id="rId144"/>
    <p:sldId id="575" r:id="rId145"/>
    <p:sldId id="576" r:id="rId146"/>
    <p:sldId id="577" r:id="rId147"/>
    <p:sldId id="634" r:id="rId148"/>
    <p:sldId id="635" r:id="rId149"/>
    <p:sldId id="636" r:id="rId150"/>
    <p:sldId id="637" r:id="rId151"/>
    <p:sldId id="638" r:id="rId152"/>
    <p:sldId id="639" r:id="rId153"/>
    <p:sldId id="640" r:id="rId154"/>
    <p:sldId id="578" r:id="rId155"/>
    <p:sldId id="579" r:id="rId156"/>
    <p:sldId id="580" r:id="rId157"/>
    <p:sldId id="647" r:id="rId158"/>
    <p:sldId id="648" r:id="rId159"/>
    <p:sldId id="649" r:id="rId16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7F6"/>
    <a:srgbClr val="F3F6FB"/>
    <a:srgbClr val="F7994B"/>
    <a:srgbClr val="FCDBC0"/>
    <a:srgbClr val="FDE4CF"/>
    <a:srgbClr val="FBCFA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B312B47-4601-4563-BE3B-377F1DCBB6B1}" type="datetimeFigureOut">
              <a:rPr lang="en-US"/>
              <a:pPr>
                <a:defRPr/>
              </a:pPr>
              <a:t>3/12/2013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839DAC0-2DE0-4EB5-8EA4-10BCDC3F714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268500D-AFD2-4F3F-AF10-16D883B3BCE2}" type="datetimeFigureOut">
              <a:rPr lang="en-US"/>
              <a:pPr>
                <a:defRPr/>
              </a:pPr>
              <a:t>3/12/2013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416368-EE02-4D84-81E7-5D61901EEA1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6B588E3-DE29-48B6-BA5A-86EC88008134}" type="datetimeFigureOut">
              <a:rPr lang="en-US"/>
              <a:pPr>
                <a:defRPr/>
              </a:pPr>
              <a:t>3/12/2013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ADE436-73FF-4264-B41F-A8E17414D7C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D41C99-86D6-44F5-9AC5-BB257EBBF94D}" type="datetimeFigureOut">
              <a:rPr lang="en-US"/>
              <a:pPr>
                <a:defRPr/>
              </a:pPr>
              <a:t>3/12/2013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7F19EF-AF40-465A-A093-E9B17C35246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E065E2C-8717-4E9F-874B-B6B2AAC2B710}" type="datetimeFigureOut">
              <a:rPr lang="en-US"/>
              <a:pPr>
                <a:defRPr/>
              </a:pPr>
              <a:t>3/12/2013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B7B8BC-E73A-49F0-834F-E25D6FB3EE8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D3ED1BD-E881-430E-9DE9-4902AAC3EDEB}" type="datetimeFigureOut">
              <a:rPr lang="en-US"/>
              <a:pPr>
                <a:defRPr/>
              </a:pPr>
              <a:t>3/12/2013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792D2F-AB37-4ACD-8F2D-FDE383DD704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875A43C-5923-4540-9204-79D285378926}" type="datetimeFigureOut">
              <a:rPr lang="en-US"/>
              <a:pPr>
                <a:defRPr/>
              </a:pPr>
              <a:t>3/12/2013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C502F1-A913-484D-B415-3B0173F6ADA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2064184-6DF8-4F62-9836-4A546834842B}" type="datetimeFigureOut">
              <a:rPr lang="en-US"/>
              <a:pPr>
                <a:defRPr/>
              </a:pPr>
              <a:t>3/12/2013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BD13367-503A-4176-8B0E-C90160F326E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5DF458-DC52-4C72-8F4E-DC5E4532293B}" type="datetimeFigureOut">
              <a:rPr lang="en-US"/>
              <a:pPr>
                <a:defRPr/>
              </a:pPr>
              <a:t>3/12/2013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167EA6E-F1D6-4B4E-99A8-0C2C17005A1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D0C4D00-5C5A-41D0-AEBD-D42BA005D90D}" type="datetimeFigureOut">
              <a:rPr lang="en-US"/>
              <a:pPr>
                <a:defRPr/>
              </a:pPr>
              <a:t>3/12/2013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20B02CF-BFF6-447D-9670-04A07003108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AC202E5-F43E-442A-9038-AE664DC2C3EF}" type="datetimeFigureOut">
              <a:rPr lang="en-US"/>
              <a:pPr>
                <a:defRPr/>
              </a:pPr>
              <a:t>3/12/2013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A83C56A-4520-4C04-A5DD-56B6E1A39D2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04A88D7-EF33-44E3-A17F-DDBD604649F4}" type="datetimeFigureOut">
              <a:rPr lang="en-US"/>
              <a:pPr>
                <a:defRPr/>
              </a:pPr>
              <a:t>3/12/2013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FA2B7B-697E-4C53-910D-5EA7AF2DF7F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7994B"/>
            </a:gs>
            <a:gs pos="50000">
              <a:schemeClr val="accent1">
                <a:tint val="44500"/>
                <a:satMod val="160000"/>
              </a:schemeClr>
            </a:gs>
            <a:gs pos="100000">
              <a:srgbClr val="F3F6FB"/>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5E16308-8779-4AB6-9391-38769BEF5EA2}" type="datetimeFigureOut">
              <a:rPr lang="en-US"/>
              <a:pPr>
                <a:defRPr/>
              </a:pPr>
              <a:t>3/12/2013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B724BF4-94DD-44A5-9431-295859641C2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slide" Target="slide157.xml"/><Relationship Id="rId2" Type="http://schemas.openxmlformats.org/officeDocument/2006/relationships/slide" Target="slide156.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10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 Target="slide15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 Target="slide159.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hyperlink" Target="mailto:kkorek@germantown.k12.wi.us"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21.xml"/><Relationship Id="rId2" Type="http://schemas.openxmlformats.org/officeDocument/2006/relationships/slide" Target="slide12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 Target="slide122.xml"/><Relationship Id="rId7" Type="http://schemas.openxmlformats.org/officeDocument/2006/relationships/image" Target="../media/image17.png"/><Relationship Id="rId2" Type="http://schemas.openxmlformats.org/officeDocument/2006/relationships/slide" Target="slide12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slide" Target="slide124.xml"/><Relationship Id="rId4" Type="http://schemas.openxmlformats.org/officeDocument/2006/relationships/slide" Target="slide12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 Target="slide127.xml"/><Relationship Id="rId2" Type="http://schemas.openxmlformats.org/officeDocument/2006/relationships/slide" Target="slide1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12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129.xml"/><Relationship Id="rId2" Type="http://schemas.openxmlformats.org/officeDocument/2006/relationships/slide" Target="slide12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13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 Target="slide13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4.xml"/><Relationship Id="rId1" Type="http://schemas.openxmlformats.org/officeDocument/2006/relationships/slideLayout" Target="../slideLayouts/slideLayout4.xml"/><Relationship Id="rId6" Type="http://schemas.openxmlformats.org/officeDocument/2006/relationships/image" Target="../media/image3.jpeg"/><Relationship Id="rId5" Type="http://schemas.openxmlformats.org/officeDocument/2006/relationships/slide" Target="slide102.xml"/><Relationship Id="rId4" Type="http://schemas.openxmlformats.org/officeDocument/2006/relationships/slide" Target="slide40.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 Target="slide13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slide" Target="slide134.xml"/><Relationship Id="rId2" Type="http://schemas.openxmlformats.org/officeDocument/2006/relationships/slide" Target="slide13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 Target="slide13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 Target="slide1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 Target="slide138.xml"/><Relationship Id="rId2" Type="http://schemas.openxmlformats.org/officeDocument/2006/relationships/slide" Target="slide137.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slide" Target="slide140.xml"/><Relationship Id="rId2" Type="http://schemas.openxmlformats.org/officeDocument/2006/relationships/slide" Target="slide13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slide" Target="slide141.xml"/></Relationships>
</file>

<file path=ppt/slides/_rels/slide46.xml.rels><?xml version="1.0" encoding="UTF-8" standalone="yes"?>
<Relationships xmlns="http://schemas.openxmlformats.org/package/2006/relationships"><Relationship Id="rId3" Type="http://schemas.openxmlformats.org/officeDocument/2006/relationships/slide" Target="slide140.xml"/><Relationship Id="rId2" Type="http://schemas.openxmlformats.org/officeDocument/2006/relationships/slide" Target="slide13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slide" Target="slide141.xml"/></Relationships>
</file>

<file path=ppt/slides/_rels/slide47.xml.rels><?xml version="1.0" encoding="UTF-8" standalone="yes"?>
<Relationships xmlns="http://schemas.openxmlformats.org/package/2006/relationships"><Relationship Id="rId3" Type="http://schemas.openxmlformats.org/officeDocument/2006/relationships/slide" Target="slide143.xml"/><Relationship Id="rId2" Type="http://schemas.openxmlformats.org/officeDocument/2006/relationships/slide" Target="slide14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slide" Target="slide145.xml"/><Relationship Id="rId7" Type="http://schemas.openxmlformats.org/officeDocument/2006/relationships/slide" Target="slide149.xml"/><Relationship Id="rId2" Type="http://schemas.openxmlformats.org/officeDocument/2006/relationships/slide" Target="slide144.xml"/><Relationship Id="rId1" Type="http://schemas.openxmlformats.org/officeDocument/2006/relationships/slideLayout" Target="../slideLayouts/slideLayout2.xml"/><Relationship Id="rId6" Type="http://schemas.openxmlformats.org/officeDocument/2006/relationships/slide" Target="slide148.xml"/><Relationship Id="rId5" Type="http://schemas.openxmlformats.org/officeDocument/2006/relationships/slide" Target="slide147.xml"/><Relationship Id="rId4" Type="http://schemas.openxmlformats.org/officeDocument/2006/relationships/slide" Target="slide146.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 Target="slide118.xml"/><Relationship Id="rId7" Type="http://schemas.openxmlformats.org/officeDocument/2006/relationships/slide" Target="slide156.xml"/><Relationship Id="rId2" Type="http://schemas.openxmlformats.org/officeDocument/2006/relationships/slide" Target="slide117.xml"/><Relationship Id="rId1" Type="http://schemas.openxmlformats.org/officeDocument/2006/relationships/slideLayout" Target="../slideLayouts/slideLayout2.xml"/><Relationship Id="rId6" Type="http://schemas.openxmlformats.org/officeDocument/2006/relationships/slide" Target="slide134.xml"/><Relationship Id="rId5" Type="http://schemas.openxmlformats.org/officeDocument/2006/relationships/slide" Target="slide120.xml"/><Relationship Id="rId4" Type="http://schemas.openxmlformats.org/officeDocument/2006/relationships/slide" Target="slide119.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slide" Target="slide1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slide" Target="slide153.xml"/><Relationship Id="rId2" Type="http://schemas.openxmlformats.org/officeDocument/2006/relationships/slide" Target="slide151.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slide" Target="slide155.xml"/><Relationship Id="rId4" Type="http://schemas.openxmlformats.org/officeDocument/2006/relationships/slide" Target="slide15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971800" y="914400"/>
            <a:ext cx="3200400" cy="3810000"/>
          </a:xfrm>
          <a:prstGeom prst="rect">
            <a:avLst/>
          </a:prstGeom>
          <a:noFill/>
          <a:ln w="9525">
            <a:noFill/>
            <a:miter lim="800000"/>
            <a:headEnd/>
            <a:tailEnd/>
          </a:ln>
        </p:spPr>
      </p:pic>
      <p:sp>
        <p:nvSpPr>
          <p:cNvPr id="2051" name="Title 3"/>
          <p:cNvSpPr>
            <a:spLocks noGrp="1"/>
          </p:cNvSpPr>
          <p:nvPr>
            <p:ph type="title"/>
          </p:nvPr>
        </p:nvSpPr>
        <p:spPr>
          <a:xfrm>
            <a:off x="0" y="0"/>
            <a:ext cx="9144000" cy="914400"/>
          </a:xfrm>
        </p:spPr>
        <p:txBody>
          <a:bodyPr/>
          <a:lstStyle/>
          <a:p>
            <a:pPr eaLnBrk="1" hangingPunct="1"/>
            <a:r>
              <a:rPr lang="en-US" sz="5500" b="1" smtClean="0">
                <a:latin typeface="Arial" charset="0"/>
                <a:cs typeface="Arial" charset="0"/>
              </a:rPr>
              <a:t>Myers’ Psychology for AP*</a:t>
            </a:r>
          </a:p>
        </p:txBody>
      </p:sp>
      <p:sp>
        <p:nvSpPr>
          <p:cNvPr id="2052" name="TextBox 4"/>
          <p:cNvSpPr txBox="1">
            <a:spLocks noChangeArrowheads="1"/>
          </p:cNvSpPr>
          <p:nvPr/>
        </p:nvSpPr>
        <p:spPr bwMode="auto">
          <a:xfrm>
            <a:off x="2514600" y="4648200"/>
            <a:ext cx="4114800" cy="584200"/>
          </a:xfrm>
          <a:prstGeom prst="rect">
            <a:avLst/>
          </a:prstGeom>
          <a:noFill/>
          <a:ln w="9525">
            <a:noFill/>
            <a:miter lim="800000"/>
            <a:headEnd/>
            <a:tailEnd/>
          </a:ln>
        </p:spPr>
        <p:txBody>
          <a:bodyPr>
            <a:spAutoFit/>
          </a:bodyPr>
          <a:lstStyle/>
          <a:p>
            <a:pPr algn="ctr"/>
            <a:r>
              <a:rPr lang="en-US" sz="3200" b="1">
                <a:cs typeface="Arial" charset="0"/>
              </a:rPr>
              <a:t>David G. Myers</a:t>
            </a:r>
          </a:p>
        </p:txBody>
      </p:sp>
      <p:sp>
        <p:nvSpPr>
          <p:cNvPr id="6" name="Rectangle 5"/>
          <p:cNvSpPr/>
          <p:nvPr/>
        </p:nvSpPr>
        <p:spPr>
          <a:xfrm>
            <a:off x="0" y="6604000"/>
            <a:ext cx="9144000" cy="254000"/>
          </a:xfrm>
          <a:prstGeom prst="rect">
            <a:avLst/>
          </a:prstGeom>
        </p:spPr>
        <p:txBody>
          <a:bodyPr>
            <a:spAutoFit/>
          </a:bodyPr>
          <a:lstStyle/>
          <a:p>
            <a:pPr algn="ctr" fontAlgn="auto">
              <a:spcBef>
                <a:spcPts val="0"/>
              </a:spcBef>
              <a:spcAft>
                <a:spcPts val="0"/>
              </a:spcAft>
              <a:defRPr/>
            </a:pPr>
            <a:r>
              <a:rPr lang="en-US" sz="1050" dirty="0">
                <a:latin typeface="Arial" pitchFamily="34" charset="0"/>
                <a:cs typeface="Arial" pitchFamily="34" charset="0"/>
              </a:rPr>
              <a:t>*AP is a trademark registered and/or owned by the College Board, which was not involved in the production of, and does not endorse, this product.</a:t>
            </a:r>
          </a:p>
        </p:txBody>
      </p:sp>
      <p:sp>
        <p:nvSpPr>
          <p:cNvPr id="2054" name="TextBox 4"/>
          <p:cNvSpPr txBox="1">
            <a:spLocks noChangeArrowheads="1"/>
          </p:cNvSpPr>
          <p:nvPr/>
        </p:nvSpPr>
        <p:spPr bwMode="auto">
          <a:xfrm>
            <a:off x="0" y="5105400"/>
            <a:ext cx="9144000" cy="2308225"/>
          </a:xfrm>
          <a:prstGeom prst="rect">
            <a:avLst/>
          </a:prstGeom>
          <a:noFill/>
          <a:ln w="9525">
            <a:noFill/>
            <a:miter lim="800000"/>
            <a:headEnd/>
            <a:tailEnd/>
          </a:ln>
        </p:spPr>
        <p:txBody>
          <a:bodyPr>
            <a:spAutoFit/>
          </a:bodyPr>
          <a:lstStyle/>
          <a:p>
            <a:pPr algn="ctr"/>
            <a:r>
              <a:rPr lang="en-US" sz="2400" b="1">
                <a:cs typeface="Arial" charset="0"/>
              </a:rPr>
              <a:t>PowerPoint Presentation Slides</a:t>
            </a:r>
          </a:p>
          <a:p>
            <a:pPr algn="ctr"/>
            <a:r>
              <a:rPr lang="en-US" sz="2400" b="1">
                <a:cs typeface="Arial" charset="0"/>
              </a:rPr>
              <a:t> by Kent Korek </a:t>
            </a:r>
          </a:p>
          <a:p>
            <a:pPr algn="ctr"/>
            <a:r>
              <a:rPr lang="en-US" sz="2400" b="1">
                <a:cs typeface="Arial" charset="0"/>
              </a:rPr>
              <a:t>Germantown High School</a:t>
            </a:r>
          </a:p>
          <a:p>
            <a:pPr algn="ctr"/>
            <a:r>
              <a:rPr lang="en-US" sz="2400" b="1">
                <a:cs typeface="Arial" charset="0"/>
              </a:rPr>
              <a:t>Worth Publishers, © 2010</a:t>
            </a:r>
            <a:r>
              <a:rPr lang="en-US" sz="2400">
                <a:latin typeface="Palatino Linotype" pitchFamily="18" charset="0"/>
              </a:rPr>
              <a:t> </a:t>
            </a:r>
          </a:p>
          <a:p>
            <a:pPr algn="ctr"/>
            <a:endParaRPr lang="en-US" sz="2400" b="1">
              <a:cs typeface="Arial" charset="0"/>
            </a:endParaRPr>
          </a:p>
          <a:p>
            <a:pPr algn="ctr"/>
            <a:endParaRPr lang="en-US" sz="2400" b="1">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Classical Conditioning</a:t>
            </a:r>
            <a:br>
              <a:rPr lang="en-US" sz="4400" dirty="0">
                <a:ea typeface="+mj-ea"/>
                <a:cs typeface="Arial" charset="0"/>
              </a:rPr>
            </a:br>
            <a:endParaRPr lang="en-US" sz="4000" i="1" dirty="0">
              <a:ea typeface="+mj-ea"/>
              <a:cs typeface="Arial" charset="0"/>
            </a:endParaRPr>
          </a:p>
        </p:txBody>
      </p:sp>
      <p:pic>
        <p:nvPicPr>
          <p:cNvPr id="11267" name="Picture 3"/>
          <p:cNvPicPr>
            <a:picLocks noChangeAspect="1" noChangeArrowheads="1"/>
          </p:cNvPicPr>
          <p:nvPr/>
        </p:nvPicPr>
        <p:blipFill>
          <a:blip r:embed="rId2" cstate="print"/>
          <a:srcRect/>
          <a:stretch>
            <a:fillRect/>
          </a:stretch>
        </p:blipFill>
        <p:spPr bwMode="auto">
          <a:xfrm>
            <a:off x="485775" y="1343025"/>
            <a:ext cx="8172450" cy="5286375"/>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103427"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104451"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4"/>
          <p:cNvSpPr>
            <a:spLocks noGrp="1"/>
          </p:cNvSpPr>
          <p:nvPr>
            <p:ph type="title"/>
          </p:nvPr>
        </p:nvSpPr>
        <p:spPr>
          <a:xfrm>
            <a:off x="0" y="0"/>
            <a:ext cx="9144000" cy="1630363"/>
          </a:xfrm>
        </p:spPr>
        <p:txBody>
          <a:bodyPr/>
          <a:lstStyle/>
          <a:p>
            <a:pPr eaLnBrk="1" hangingPunct="1"/>
            <a:r>
              <a:rPr lang="en-US" sz="4800" b="1" smtClean="0">
                <a:latin typeface="Arial" charset="0"/>
                <a:cs typeface="Arial" charset="0"/>
              </a:rPr>
              <a:t>Learning by Observation</a:t>
            </a:r>
          </a:p>
        </p:txBody>
      </p:sp>
      <p:pic>
        <p:nvPicPr>
          <p:cNvPr id="105475" name="Picture 3" descr="MyAP1e_CO6.jpg"/>
          <p:cNvPicPr>
            <a:picLocks noChangeAspect="1"/>
          </p:cNvPicPr>
          <p:nvPr/>
        </p:nvPicPr>
        <p:blipFill>
          <a:blip r:embed="rId2" cstate="print"/>
          <a:srcRect/>
          <a:stretch>
            <a:fillRect/>
          </a:stretch>
        </p:blipFill>
        <p:spPr bwMode="auto">
          <a:xfrm>
            <a:off x="2971800" y="1665288"/>
            <a:ext cx="3276600" cy="5040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Introduction</a:t>
            </a:r>
            <a:br>
              <a:rPr lang="en-US" smtClean="0">
                <a:latin typeface="Arial" charset="0"/>
                <a:cs typeface="Arial" charset="0"/>
              </a:rPr>
            </a:br>
            <a:endParaRPr lang="en-US" sz="4000" i="1" smtClean="0">
              <a:latin typeface="Arial" charset="0"/>
              <a:cs typeface="Arial" charset="0"/>
            </a:endParaRPr>
          </a:p>
        </p:txBody>
      </p:sp>
      <p:sp>
        <p:nvSpPr>
          <p:cNvPr id="106499"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Observational learning</a:t>
            </a:r>
            <a:endParaRPr lang="en-US" sz="4000" smtClean="0">
              <a:latin typeface="Arial" charset="0"/>
              <a:cs typeface="Arial" charset="0"/>
            </a:endParaRPr>
          </a:p>
          <a:p>
            <a:pPr lvl="1" eaLnBrk="1" hangingPunct="1"/>
            <a:r>
              <a:rPr lang="en-US" sz="3600" smtClean="0">
                <a:latin typeface="Arial" charset="0"/>
                <a:cs typeface="Arial" charset="0"/>
              </a:rPr>
              <a:t>Social learning</a:t>
            </a:r>
          </a:p>
          <a:p>
            <a:pPr lvl="1" eaLnBrk="1" hangingPunct="1"/>
            <a:r>
              <a:rPr lang="en-US" sz="3600" smtClean="0">
                <a:latin typeface="Arial" charset="0"/>
                <a:cs typeface="Arial" charset="0"/>
                <a:hlinkClick r:id="rId3" action="ppaction://hlinksldjump"/>
              </a:rPr>
              <a:t>Modeling</a:t>
            </a:r>
            <a:endParaRPr lang="en-US" smtClean="0">
              <a:latin typeface="Arial" charset="0"/>
              <a:cs typeface="Arial" charset="0"/>
            </a:endParaRPr>
          </a:p>
        </p:txBody>
      </p:sp>
      <p:pic>
        <p:nvPicPr>
          <p:cNvPr id="106500" name="Picture 3" descr="MyAP1e_6UN21.jpg"/>
          <p:cNvPicPr>
            <a:picLocks noChangeAspect="1"/>
          </p:cNvPicPr>
          <p:nvPr/>
        </p:nvPicPr>
        <p:blipFill>
          <a:blip r:embed="rId4" cstate="print"/>
          <a:srcRect/>
          <a:stretch>
            <a:fillRect/>
          </a:stretch>
        </p:blipFill>
        <p:spPr bwMode="auto">
          <a:xfrm>
            <a:off x="5791200" y="2478088"/>
            <a:ext cx="3024188" cy="4075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Mirrors in the Brain</a:t>
            </a:r>
            <a:br>
              <a:rPr lang="en-US" smtClean="0">
                <a:latin typeface="Arial" charset="0"/>
                <a:cs typeface="Arial" charset="0"/>
              </a:rPr>
            </a:br>
            <a:endParaRPr lang="en-US" sz="4000" i="1" smtClean="0">
              <a:latin typeface="Arial" charset="0"/>
              <a:cs typeface="Arial" charset="0"/>
            </a:endParaRPr>
          </a:p>
        </p:txBody>
      </p:sp>
      <p:sp>
        <p:nvSpPr>
          <p:cNvPr id="107523"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Mirror neurons</a:t>
            </a:r>
            <a:endParaRPr lang="en-US" sz="4000" smtClean="0">
              <a:latin typeface="Arial" charset="0"/>
              <a:cs typeface="Arial" charset="0"/>
            </a:endParaRPr>
          </a:p>
          <a:p>
            <a:pPr eaLnBrk="1" hangingPunct="1"/>
            <a:r>
              <a:rPr lang="en-US" sz="4000" smtClean="0">
                <a:latin typeface="Arial" charset="0"/>
                <a:cs typeface="Arial" charset="0"/>
              </a:rPr>
              <a:t>Theory of mind</a:t>
            </a:r>
            <a:endParaRPr lang="en-US" smtClean="0">
              <a:latin typeface="Arial" charset="0"/>
              <a:cs typeface="Arial" charset="0"/>
            </a:endParaRPr>
          </a:p>
        </p:txBody>
      </p:sp>
      <p:pic>
        <p:nvPicPr>
          <p:cNvPr id="107524" name="Picture 3" descr="MyAP1e_fig_6_17.jpg"/>
          <p:cNvPicPr>
            <a:picLocks noChangeAspect="1"/>
          </p:cNvPicPr>
          <p:nvPr/>
        </p:nvPicPr>
        <p:blipFill>
          <a:blip r:embed="rId3" cstate="print"/>
          <a:srcRect/>
          <a:stretch>
            <a:fillRect/>
          </a:stretch>
        </p:blipFill>
        <p:spPr bwMode="auto">
          <a:xfrm>
            <a:off x="609600" y="3679825"/>
            <a:ext cx="7848600" cy="2867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Bandura’s Experiments</a:t>
            </a:r>
            <a:br>
              <a:rPr lang="en-US" smtClean="0">
                <a:latin typeface="Arial" charset="0"/>
                <a:cs typeface="Arial" charset="0"/>
              </a:rPr>
            </a:br>
            <a:endParaRPr lang="en-US" sz="4000" i="1" smtClean="0">
              <a:latin typeface="Arial" charset="0"/>
              <a:cs typeface="Arial" charset="0"/>
            </a:endParaRPr>
          </a:p>
        </p:txBody>
      </p:sp>
      <p:sp>
        <p:nvSpPr>
          <p:cNvPr id="108547" name="Content Placeholder 2"/>
          <p:cNvSpPr>
            <a:spLocks noGrp="1"/>
          </p:cNvSpPr>
          <p:nvPr>
            <p:ph idx="1"/>
          </p:nvPr>
        </p:nvSpPr>
        <p:spPr/>
        <p:txBody>
          <a:bodyPr/>
          <a:lstStyle/>
          <a:p>
            <a:pPr eaLnBrk="1" hangingPunct="1"/>
            <a:r>
              <a:rPr lang="en-US" sz="4000" smtClean="0">
                <a:latin typeface="Arial" charset="0"/>
                <a:cs typeface="Arial" charset="0"/>
              </a:rPr>
              <a:t>Bandura’s bobo doll experiment</a:t>
            </a:r>
            <a:endParaRPr lang="en-US" smtClean="0">
              <a:latin typeface="Arial" charset="0"/>
              <a:cs typeface="Arial" charset="0"/>
            </a:endParaRPr>
          </a:p>
        </p:txBody>
      </p:sp>
      <p:pic>
        <p:nvPicPr>
          <p:cNvPr id="108548" name="Picture 3" descr="MyAP1e_6UN22.jpg"/>
          <p:cNvPicPr>
            <a:picLocks noChangeAspect="1"/>
          </p:cNvPicPr>
          <p:nvPr/>
        </p:nvPicPr>
        <p:blipFill>
          <a:blip r:embed="rId2" cstate="print"/>
          <a:srcRect/>
          <a:stretch>
            <a:fillRect/>
          </a:stretch>
        </p:blipFill>
        <p:spPr bwMode="auto">
          <a:xfrm>
            <a:off x="5867400" y="2327275"/>
            <a:ext cx="2992438" cy="4286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Bandura’s Experiments</a:t>
            </a:r>
            <a:br>
              <a:rPr lang="en-US" sz="4400">
                <a:ea typeface="+mj-ea"/>
                <a:cs typeface="Arial" charset="0"/>
              </a:rPr>
            </a:br>
            <a:endParaRPr lang="en-US" sz="4000" i="1" dirty="0">
              <a:ea typeface="+mj-ea"/>
              <a:cs typeface="Arial" charset="0"/>
            </a:endParaRPr>
          </a:p>
        </p:txBody>
      </p:sp>
      <p:pic>
        <p:nvPicPr>
          <p:cNvPr id="109571" name="Picture 4"/>
          <p:cNvPicPr>
            <a:picLocks noChangeAspect="1" noChangeArrowheads="1"/>
          </p:cNvPicPr>
          <p:nvPr/>
        </p:nvPicPr>
        <p:blipFill>
          <a:blip r:embed="rId2" cstate="print"/>
          <a:srcRect/>
          <a:stretch>
            <a:fillRect/>
          </a:stretch>
        </p:blipFill>
        <p:spPr bwMode="auto">
          <a:xfrm>
            <a:off x="14288" y="2038350"/>
            <a:ext cx="9115425" cy="3524250"/>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Bandura’s Experiments</a:t>
            </a:r>
            <a:br>
              <a:rPr lang="en-US" sz="4400">
                <a:ea typeface="+mj-ea"/>
                <a:cs typeface="Arial" charset="0"/>
              </a:rPr>
            </a:br>
            <a:endParaRPr lang="en-US" sz="4000" i="1" dirty="0">
              <a:ea typeface="+mj-ea"/>
              <a:cs typeface="Arial" charset="0"/>
            </a:endParaRPr>
          </a:p>
        </p:txBody>
      </p:sp>
      <p:pic>
        <p:nvPicPr>
          <p:cNvPr id="110595" name="Picture 3"/>
          <p:cNvPicPr>
            <a:picLocks noChangeAspect="1" noChangeArrowheads="1"/>
          </p:cNvPicPr>
          <p:nvPr/>
        </p:nvPicPr>
        <p:blipFill>
          <a:blip r:embed="rId2" cstate="print"/>
          <a:srcRect/>
          <a:stretch>
            <a:fillRect/>
          </a:stretch>
        </p:blipFill>
        <p:spPr bwMode="auto">
          <a:xfrm>
            <a:off x="14288" y="2038350"/>
            <a:ext cx="9115425" cy="352425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0" y="274638"/>
            <a:ext cx="9144000" cy="1143000"/>
          </a:xfrm>
        </p:spPr>
        <p:txBody>
          <a:bodyPr/>
          <a:lstStyle/>
          <a:p>
            <a:pPr eaLnBrk="1" hangingPunct="1"/>
            <a:r>
              <a:rPr lang="en-US" sz="4100" smtClean="0">
                <a:latin typeface="Arial" charset="0"/>
                <a:cs typeface="Arial" charset="0"/>
              </a:rPr>
              <a:t>Applications of Observational Learning</a:t>
            </a:r>
            <a:r>
              <a:rPr lang="en-US" smtClean="0">
                <a:latin typeface="Arial" charset="0"/>
                <a:cs typeface="Arial" charset="0"/>
              </a:rPr>
              <a:t/>
            </a:r>
            <a:br>
              <a:rPr lang="en-US" smtClean="0">
                <a:latin typeface="Arial" charset="0"/>
                <a:cs typeface="Arial" charset="0"/>
              </a:rPr>
            </a:br>
            <a:r>
              <a:rPr lang="en-US" sz="4000" i="1" smtClean="0">
                <a:latin typeface="Arial" charset="0"/>
                <a:cs typeface="Arial" charset="0"/>
              </a:rPr>
              <a:t>Prosocial  vs Antisocial Effects</a:t>
            </a:r>
          </a:p>
        </p:txBody>
      </p:sp>
      <p:sp>
        <p:nvSpPr>
          <p:cNvPr id="111619"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Prosocial effects</a:t>
            </a:r>
            <a:endParaRPr lang="en-US" sz="4000" smtClean="0">
              <a:latin typeface="Arial" charset="0"/>
              <a:cs typeface="Arial" charset="0"/>
            </a:endParaRPr>
          </a:p>
          <a:p>
            <a:pPr eaLnBrk="1" hangingPunct="1"/>
            <a:r>
              <a:rPr lang="en-US" sz="4000" smtClean="0">
                <a:latin typeface="Arial" charset="0"/>
                <a:cs typeface="Arial" charset="0"/>
              </a:rPr>
              <a:t>Antisocial effects</a:t>
            </a:r>
            <a:endParaRPr lang="en-US" smtClean="0">
              <a:latin typeface="Arial" charset="0"/>
              <a:cs typeface="Arial" charset="0"/>
            </a:endParaRPr>
          </a:p>
        </p:txBody>
      </p:sp>
      <p:pic>
        <p:nvPicPr>
          <p:cNvPr id="111620" name="Picture 3" descr="MyAP1e_6UN24a.jpg"/>
          <p:cNvPicPr>
            <a:picLocks noChangeAspect="1"/>
          </p:cNvPicPr>
          <p:nvPr/>
        </p:nvPicPr>
        <p:blipFill>
          <a:blip r:embed="rId3" cstate="print"/>
          <a:srcRect/>
          <a:stretch>
            <a:fillRect/>
          </a:stretch>
        </p:blipFill>
        <p:spPr bwMode="auto">
          <a:xfrm>
            <a:off x="1143000" y="3124200"/>
            <a:ext cx="2314575" cy="3429000"/>
          </a:xfrm>
          <a:prstGeom prst="rect">
            <a:avLst/>
          </a:prstGeom>
          <a:noFill/>
          <a:ln w="9525">
            <a:noFill/>
            <a:miter lim="800000"/>
            <a:headEnd/>
            <a:tailEnd/>
          </a:ln>
        </p:spPr>
      </p:pic>
      <p:pic>
        <p:nvPicPr>
          <p:cNvPr id="111621" name="Picture 4" descr="MyAP1e_6UN24b.jpg"/>
          <p:cNvPicPr>
            <a:picLocks noChangeAspect="1"/>
          </p:cNvPicPr>
          <p:nvPr/>
        </p:nvPicPr>
        <p:blipFill>
          <a:blip r:embed="rId4" cstate="print"/>
          <a:srcRect/>
          <a:stretch>
            <a:fillRect/>
          </a:stretch>
        </p:blipFill>
        <p:spPr bwMode="auto">
          <a:xfrm>
            <a:off x="3733800" y="3141663"/>
            <a:ext cx="5032375" cy="3381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ctrTitle"/>
          </p:nvPr>
        </p:nvSpPr>
        <p:spPr/>
        <p:txBody>
          <a:bodyPr/>
          <a:lstStyle/>
          <a:p>
            <a:r>
              <a:rPr lang="en-US" altLang="en-US" sz="9600" smtClean="0">
                <a:latin typeface="Arial" charset="0"/>
                <a:cs typeface="Arial" charset="0"/>
              </a:rPr>
              <a:t>The End</a:t>
            </a:r>
          </a:p>
        </p:txBody>
      </p:sp>
      <p:sp>
        <p:nvSpPr>
          <p:cNvPr id="126979" name="Rectangle 3"/>
          <p:cNvSpPr>
            <a:spLocks noGrp="1" noChangeArrowheads="1"/>
          </p:cNvSpPr>
          <p:nvPr>
            <p:ph type="subTitle" idx="1"/>
          </p:nvPr>
        </p:nvSpPr>
        <p:spPr/>
        <p:txBody>
          <a:bodyPr/>
          <a:lstStyle/>
          <a:p>
            <a:pPr>
              <a:defRPr/>
            </a:pPr>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Operant Conditioning</a:t>
            </a:r>
            <a:br>
              <a:rPr lang="en-US" sz="4400" dirty="0">
                <a:ea typeface="+mj-ea"/>
                <a:cs typeface="Arial" charset="0"/>
              </a:rPr>
            </a:br>
            <a:endParaRPr lang="en-US" sz="4000" i="1" dirty="0">
              <a:ea typeface="+mj-ea"/>
              <a:cs typeface="Arial" charset="0"/>
            </a:endParaRPr>
          </a:p>
        </p:txBody>
      </p:sp>
      <p:pic>
        <p:nvPicPr>
          <p:cNvPr id="12291" name="Picture 2"/>
          <p:cNvPicPr>
            <a:picLocks noChangeAspect="1" noChangeArrowheads="1"/>
          </p:cNvPicPr>
          <p:nvPr/>
        </p:nvPicPr>
        <p:blipFill>
          <a:blip r:embed="rId2" cstate="print"/>
          <a:srcRect/>
          <a:stretch>
            <a:fillRect/>
          </a:stretch>
        </p:blipFill>
        <p:spPr bwMode="auto">
          <a:xfrm>
            <a:off x="157163" y="2085975"/>
            <a:ext cx="8829675" cy="2686050"/>
          </a:xfrm>
          <a:prstGeom prst="rect">
            <a:avLst/>
          </a:prstGeom>
          <a:noFill/>
          <a:ln w="9525">
            <a:noFill/>
            <a:miter lim="800000"/>
            <a:headEnd/>
            <a:tailEnd/>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457200" y="0"/>
            <a:ext cx="8229600" cy="1143000"/>
          </a:xfrm>
        </p:spPr>
        <p:txBody>
          <a:bodyPr/>
          <a:lstStyle/>
          <a:p>
            <a:r>
              <a:rPr lang="en-US" smtClean="0"/>
              <a:t>Teacher Information</a:t>
            </a:r>
          </a:p>
        </p:txBody>
      </p:sp>
      <p:sp>
        <p:nvSpPr>
          <p:cNvPr id="113667" name="Content Placeholder 2"/>
          <p:cNvSpPr>
            <a:spLocks noGrp="1"/>
          </p:cNvSpPr>
          <p:nvPr>
            <p:ph idx="1"/>
          </p:nvPr>
        </p:nvSpPr>
        <p:spPr>
          <a:xfrm>
            <a:off x="0" y="838200"/>
            <a:ext cx="9144000" cy="6019800"/>
          </a:xfrm>
        </p:spPr>
        <p:txBody>
          <a:bodyPr/>
          <a:lstStyle/>
          <a:p>
            <a:r>
              <a:rPr lang="en-US" sz="2400" b="1" smtClean="0"/>
              <a:t>Types of Files</a:t>
            </a:r>
          </a:p>
          <a:p>
            <a:pPr lvl="1"/>
            <a:r>
              <a:rPr lang="en-US" sz="2000" smtClean="0"/>
              <a:t>This presentation has been saved as a “basic” Powerpoint file.  While this file format placed a few limitations on the presentation, it insured the file would be compatible with the many versions of Powerpoint teachers use.  To add functionality to the presentation, teachers may want to save the file for their specific version of Powerpoint.</a:t>
            </a:r>
          </a:p>
          <a:p>
            <a:r>
              <a:rPr lang="en-US" sz="2400" b="1" smtClean="0"/>
              <a:t>Animation</a:t>
            </a:r>
          </a:p>
          <a:p>
            <a:pPr lvl="1"/>
            <a:r>
              <a:rPr lang="en-US" sz="2000" smtClean="0"/>
              <a:t>Once again, to insure compatibility with all versions of Powerpoint, none of the slides are animated.  To increase student interest, it is suggested teachers animate the slides wherever possible.</a:t>
            </a:r>
          </a:p>
          <a:p>
            <a:r>
              <a:rPr lang="en-US" sz="2400" b="1" smtClean="0"/>
              <a:t>Adding slides to this presentation</a:t>
            </a:r>
          </a:p>
          <a:p>
            <a:pPr lvl="1"/>
            <a:r>
              <a:rPr lang="en-US" sz="2000" smtClean="0"/>
              <a:t>Teachers are encouraged to adapt this presentation to their personal teaching style.  To help keep a sense of continuity, blank slides which can be copied and pasted to a specific location in the presentation follow this “Teacher Information” section.   </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457200" y="0"/>
            <a:ext cx="8229600" cy="1143000"/>
          </a:xfrm>
        </p:spPr>
        <p:txBody>
          <a:bodyPr/>
          <a:lstStyle/>
          <a:p>
            <a:r>
              <a:rPr lang="en-US" smtClean="0"/>
              <a:t>Teacher Information</a:t>
            </a:r>
          </a:p>
        </p:txBody>
      </p:sp>
      <p:sp>
        <p:nvSpPr>
          <p:cNvPr id="114691" name="Content Placeholder 2"/>
          <p:cNvSpPr>
            <a:spLocks noGrp="1"/>
          </p:cNvSpPr>
          <p:nvPr>
            <p:ph idx="1"/>
          </p:nvPr>
        </p:nvSpPr>
        <p:spPr>
          <a:xfrm>
            <a:off x="0" y="838200"/>
            <a:ext cx="9144000" cy="6019800"/>
          </a:xfrm>
        </p:spPr>
        <p:txBody>
          <a:bodyPr/>
          <a:lstStyle/>
          <a:p>
            <a:r>
              <a:rPr lang="en-US" sz="2400" b="1" smtClean="0"/>
              <a:t>Hyperlink Slides </a:t>
            </a:r>
            <a:r>
              <a:rPr lang="en-US" sz="2400" smtClean="0"/>
              <a:t>- </a:t>
            </a:r>
            <a:r>
              <a:rPr lang="en-US" sz="2000" smtClean="0"/>
              <a:t>This presentation contain two types of hyperlinks.  Hyperlinks can be identified by the text being underlined and a different color (usually purple).</a:t>
            </a:r>
          </a:p>
          <a:p>
            <a:pPr lvl="1"/>
            <a:r>
              <a:rPr lang="en-US" sz="2000" b="1" smtClean="0"/>
              <a:t>Unit subsections hyperlinks</a:t>
            </a:r>
            <a:r>
              <a:rPr lang="en-US" sz="2000" smtClean="0"/>
              <a:t>:  Immediately after the unit title slide, a page (slide #3) can be found listing all of the unit’s subsections.  While in slide show mode, clicking on any of these hyperlinks will take the user directly to the beginning of that subsection.  This allows teachers quick access to each subsection.</a:t>
            </a:r>
          </a:p>
          <a:p>
            <a:pPr lvl="1"/>
            <a:r>
              <a:rPr lang="en-US" sz="2000" b="1" smtClean="0"/>
              <a:t>Bold print term hyperlinks:  </a:t>
            </a:r>
            <a:r>
              <a:rPr lang="en-US" sz="2000" smtClean="0"/>
              <a:t>Every bold print term from the unit is included in this presentation as a hyperlink.  While in slide show mode, clicking on any of the hyperlinks will take the user to a slide containing the formal definition of the term.  Clicking on the “arrow” in the bottom left corner of the definition slide will take the user back to the original point in the presentation. </a:t>
            </a:r>
          </a:p>
          <a:p>
            <a:pPr lvl="1">
              <a:buFont typeface="Arial" charset="0"/>
              <a:buNone/>
            </a:pPr>
            <a:r>
              <a:rPr lang="en-US" sz="2000" smtClean="0"/>
              <a:t>	These hyperlinks were included for teachers who want students to see or copy down the exact definition as stated in the text.  Most teachers prefer the definitions not be included to prevent students from only “copying down what is on the screen” and not actively listening to the presentation.</a:t>
            </a:r>
          </a:p>
          <a:p>
            <a:pPr lvl="1">
              <a:buFont typeface="Arial" charset="0"/>
              <a:buNone/>
            </a:pPr>
            <a:r>
              <a:rPr lang="en-US" sz="2000" smtClean="0"/>
              <a:t>	For teachers who continually use the Bold Print Term Hyperlinks option, please contact the author using the email address on the next slide to learn a technique to expedite the returning to the original point in the presentation.</a:t>
            </a:r>
          </a:p>
          <a:p>
            <a:pPr lvl="1">
              <a:buFont typeface="Arial" charset="0"/>
              <a:buNone/>
            </a:pPr>
            <a:r>
              <a:rPr lang="en-US" sz="2000" smtClean="0"/>
              <a:t>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457200" y="0"/>
            <a:ext cx="8229600" cy="1143000"/>
          </a:xfrm>
        </p:spPr>
        <p:txBody>
          <a:bodyPr/>
          <a:lstStyle/>
          <a:p>
            <a:r>
              <a:rPr lang="en-US" smtClean="0"/>
              <a:t>Teacher Information</a:t>
            </a:r>
          </a:p>
        </p:txBody>
      </p:sp>
      <p:sp>
        <p:nvSpPr>
          <p:cNvPr id="115715" name="Content Placeholder 2"/>
          <p:cNvSpPr>
            <a:spLocks noGrp="1"/>
          </p:cNvSpPr>
          <p:nvPr>
            <p:ph idx="1"/>
          </p:nvPr>
        </p:nvSpPr>
        <p:spPr>
          <a:xfrm>
            <a:off x="0" y="838200"/>
            <a:ext cx="9144000" cy="4525963"/>
          </a:xfrm>
        </p:spPr>
        <p:txBody>
          <a:bodyPr/>
          <a:lstStyle/>
          <a:p>
            <a:r>
              <a:rPr lang="en-US" sz="2400" b="1" smtClean="0"/>
              <a:t>Continuity slides</a:t>
            </a:r>
          </a:p>
          <a:p>
            <a:pPr lvl="1"/>
            <a:r>
              <a:rPr lang="en-US" sz="2000" smtClean="0"/>
              <a:t>Throughout this presentation there are slides, usually of graphics or tables, that build on one another.  These are included for three purposes.  </a:t>
            </a:r>
          </a:p>
          <a:p>
            <a:pPr lvl="2"/>
            <a:r>
              <a:rPr lang="en-US" sz="1600" smtClean="0"/>
              <a:t>By presenting information in small chunks, students will find it easier to process and remember the concepts.  </a:t>
            </a:r>
          </a:p>
          <a:p>
            <a:pPr lvl="2"/>
            <a:r>
              <a:rPr lang="en-US" sz="1600" smtClean="0"/>
              <a:t>By continually changing slides, students will stay interested in the presentation.</a:t>
            </a:r>
          </a:p>
          <a:p>
            <a:pPr lvl="2"/>
            <a:r>
              <a:rPr lang="en-US" sz="1600" smtClean="0"/>
              <a:t>To facilitate class discussion and critical thinking.  Students should be encouraged to think about “what might come next” in the series of slides.  </a:t>
            </a:r>
          </a:p>
          <a:p>
            <a:r>
              <a:rPr lang="en-US" sz="2400" smtClean="0"/>
              <a:t>Please feel free to contact me at </a:t>
            </a:r>
            <a:r>
              <a:rPr lang="en-US" sz="2400" smtClean="0">
                <a:hlinkClick r:id="rId2"/>
              </a:rPr>
              <a:t>kkorek@germantown.k12.wi.us</a:t>
            </a:r>
            <a:r>
              <a:rPr lang="en-US" sz="2400" smtClean="0"/>
              <a:t> with any questions, concerns, suggestions, etc. regarding these presentations. </a:t>
            </a:r>
          </a:p>
          <a:p>
            <a:pPr lvl="1">
              <a:buFont typeface="Arial" charset="0"/>
              <a:buNone/>
            </a:pPr>
            <a:r>
              <a:rPr lang="en-US" sz="2000" smtClean="0"/>
              <a:t>Kent Korek</a:t>
            </a:r>
          </a:p>
          <a:p>
            <a:pPr lvl="1">
              <a:buFont typeface="Arial" charset="0"/>
              <a:buNone/>
            </a:pPr>
            <a:r>
              <a:rPr lang="en-US" sz="2000" smtClean="0"/>
              <a:t>Germantown High School</a:t>
            </a:r>
          </a:p>
          <a:p>
            <a:pPr lvl="1">
              <a:buFont typeface="Arial" charset="0"/>
              <a:buNone/>
            </a:pPr>
            <a:r>
              <a:rPr lang="en-US" sz="2000" smtClean="0"/>
              <a:t>Germantown, WI 53022</a:t>
            </a:r>
          </a:p>
          <a:p>
            <a:pPr lvl="1">
              <a:buFont typeface="Arial" charset="0"/>
              <a:buNone/>
            </a:pPr>
            <a:r>
              <a:rPr lang="en-US" sz="2000" smtClean="0"/>
              <a:t>262-253-3400</a:t>
            </a:r>
          </a:p>
          <a:p>
            <a:pPr lvl="1">
              <a:buFont typeface="Arial" charset="0"/>
              <a:buNone/>
            </a:pPr>
            <a:r>
              <a:rPr lang="en-US" sz="2000" smtClean="0">
                <a:hlinkClick r:id="rId2"/>
              </a:rPr>
              <a:t>kkorek@germantown.k12.wi.us</a:t>
            </a:r>
            <a:r>
              <a:rPr lang="en-US" sz="2000" smtClean="0"/>
              <a:t> </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Division title (green print)</a:t>
            </a:r>
            <a:br>
              <a:rPr lang="en-US" smtClean="0">
                <a:latin typeface="Arial" charset="0"/>
                <a:cs typeface="Arial" charset="0"/>
              </a:rPr>
            </a:br>
            <a:r>
              <a:rPr lang="en-US" smtClean="0">
                <a:latin typeface="Arial" charset="0"/>
                <a:cs typeface="Arial" charset="0"/>
              </a:rPr>
              <a:t>subdivision title (</a:t>
            </a:r>
            <a:r>
              <a:rPr lang="en-US" sz="4000" i="1" smtClean="0">
                <a:latin typeface="Arial" charset="0"/>
                <a:cs typeface="Arial" charset="0"/>
              </a:rPr>
              <a:t>blue print)</a:t>
            </a:r>
          </a:p>
        </p:txBody>
      </p:sp>
      <p:sp>
        <p:nvSpPr>
          <p:cNvPr id="116739" name="Content Placeholder 2"/>
          <p:cNvSpPr>
            <a:spLocks noGrp="1"/>
          </p:cNvSpPr>
          <p:nvPr>
            <p:ph idx="1"/>
          </p:nvPr>
        </p:nvSpPr>
        <p:spPr/>
        <p:txBody>
          <a:bodyPr/>
          <a:lstStyle/>
          <a:p>
            <a:pPr eaLnBrk="1" hangingPunct="1"/>
            <a:r>
              <a:rPr lang="en-US" sz="4000" smtClean="0">
                <a:latin typeface="Arial" charset="0"/>
                <a:cs typeface="Arial" charset="0"/>
              </a:rPr>
              <a:t>xxx</a:t>
            </a:r>
          </a:p>
          <a:p>
            <a:pPr lvl="1" eaLnBrk="1" hangingPunct="1"/>
            <a:r>
              <a:rPr lang="en-US" sz="3600" smtClean="0">
                <a:latin typeface="Arial" charset="0"/>
                <a:cs typeface="Arial" charset="0"/>
              </a:rPr>
              <a:t>xxx</a:t>
            </a:r>
          </a:p>
          <a:p>
            <a:pPr lvl="1" eaLnBrk="1" hangingPunct="1"/>
            <a:r>
              <a:rPr lang="en-US" sz="3600" smtClean="0">
                <a:latin typeface="Arial" charset="0"/>
                <a:cs typeface="Arial" charset="0"/>
              </a:rPr>
              <a:t>xxx</a:t>
            </a:r>
            <a:endParaRPr lang="en-US" smtClean="0">
              <a:latin typeface="Arial" charset="0"/>
              <a:cs typeface="Arial"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Division title (green print)</a:t>
            </a:r>
            <a:br>
              <a:rPr lang="en-US" smtClean="0">
                <a:latin typeface="Arial" charset="0"/>
                <a:cs typeface="Arial" charset="0"/>
              </a:rPr>
            </a:br>
            <a:r>
              <a:rPr lang="en-US" smtClean="0">
                <a:latin typeface="Arial" charset="0"/>
                <a:cs typeface="Arial" charset="0"/>
              </a:rPr>
              <a:t>subdivision title (</a:t>
            </a:r>
            <a:r>
              <a:rPr lang="en-US" sz="4000" i="1" smtClean="0">
                <a:latin typeface="Arial" charset="0"/>
                <a:cs typeface="Arial" charset="0"/>
              </a:rPr>
              <a:t>blue print)</a:t>
            </a:r>
          </a:p>
        </p:txBody>
      </p:sp>
      <p:sp>
        <p:nvSpPr>
          <p:cNvPr id="117763" name="Text Box 4"/>
          <p:cNvSpPr txBox="1">
            <a:spLocks noChangeArrowheads="1"/>
          </p:cNvSpPr>
          <p:nvPr/>
        </p:nvSpPr>
        <p:spPr bwMode="auto">
          <a:xfrm>
            <a:off x="304800" y="6216650"/>
            <a:ext cx="8534400" cy="641350"/>
          </a:xfrm>
          <a:prstGeom prst="rect">
            <a:avLst/>
          </a:prstGeom>
          <a:noFill/>
          <a:ln w="9525">
            <a:noFill/>
            <a:miter lim="800000"/>
            <a:headEnd/>
            <a:tailEnd/>
          </a:ln>
        </p:spPr>
        <p:txBody>
          <a:bodyPr>
            <a:spAutoFit/>
          </a:bodyPr>
          <a:lstStyle/>
          <a:p>
            <a:pPr>
              <a:spcBef>
                <a:spcPct val="50000"/>
              </a:spcBef>
            </a:pPr>
            <a:r>
              <a:rPr lang="en-US"/>
              <a:t>Use this slide to add a table, chart, clip art, picture, diagram, or video clip.  Delete this box when finished</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pPr eaLnBrk="1" hangingPunct="1"/>
            <a:r>
              <a:rPr lang="en-US" smtClean="0">
                <a:latin typeface="Arial" charset="0"/>
                <a:cs typeface="Arial" charset="0"/>
              </a:rPr>
              <a:t>Definition Slide</a:t>
            </a:r>
          </a:p>
        </p:txBody>
      </p:sp>
      <p:sp>
        <p:nvSpPr>
          <p:cNvPr id="118787"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add definition here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p:txBody>
          <a:bodyPr/>
          <a:lstStyle/>
          <a:p>
            <a:r>
              <a:rPr lang="en-US" altLang="en-US" sz="9600" smtClean="0">
                <a:latin typeface="Arial" charset="0"/>
                <a:cs typeface="Arial" charset="0"/>
              </a:rPr>
              <a:t>Definition Slides</a:t>
            </a:r>
          </a:p>
        </p:txBody>
      </p:sp>
      <p:sp>
        <p:nvSpPr>
          <p:cNvPr id="3" name="Action Button: Custom 2">
            <a:hlinkClick r:id="" action="ppaction://hlinkshowjump?jump=lastslideviewed" highlightClick="1"/>
          </p:cNvPr>
          <p:cNvSpPr/>
          <p:nvPr/>
        </p:nvSpPr>
        <p:spPr>
          <a:xfrm>
            <a:off x="0" y="0"/>
            <a:ext cx="9144000" cy="6858000"/>
          </a:xfrm>
          <a:prstGeom prst="actionButtonBlank">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pPr eaLnBrk="1" hangingPunct="1"/>
            <a:r>
              <a:rPr lang="en-US" smtClean="0">
                <a:latin typeface="Arial" charset="0"/>
                <a:cs typeface="Arial" charset="0"/>
              </a:rPr>
              <a:t>Learning</a:t>
            </a:r>
          </a:p>
        </p:txBody>
      </p:sp>
      <p:sp>
        <p:nvSpPr>
          <p:cNvPr id="120835"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a relatively permanent change in an organism’s behavior due to experience.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pPr eaLnBrk="1" hangingPunct="1"/>
            <a:r>
              <a:rPr lang="en-US" smtClean="0">
                <a:latin typeface="Arial" charset="0"/>
                <a:cs typeface="Arial" charset="0"/>
              </a:rPr>
              <a:t>Habituation</a:t>
            </a:r>
          </a:p>
        </p:txBody>
      </p:sp>
      <p:sp>
        <p:nvSpPr>
          <p:cNvPr id="121859"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an organism’s decreasing response to a stimulus with repeated exposure to it.</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pPr eaLnBrk="1" hangingPunct="1"/>
            <a:r>
              <a:rPr lang="en-US" smtClean="0">
                <a:latin typeface="Arial" charset="0"/>
                <a:cs typeface="Arial" charset="0"/>
              </a:rPr>
              <a:t>Associative Learning</a:t>
            </a:r>
          </a:p>
        </p:txBody>
      </p:sp>
      <p:sp>
        <p:nvSpPr>
          <p:cNvPr id="122883"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learning that certain events occur together.  The events may be two stimuli (as in classical conditioning) or a response and its consequence (as in operant conditioning).</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Operant Conditioning</a:t>
            </a:r>
            <a:br>
              <a:rPr lang="en-US" sz="4400" dirty="0">
                <a:ea typeface="+mj-ea"/>
                <a:cs typeface="Arial" charset="0"/>
              </a:rPr>
            </a:br>
            <a:endParaRPr lang="en-US" sz="4000" i="1" dirty="0">
              <a:ea typeface="+mj-ea"/>
              <a:cs typeface="Arial" charset="0"/>
            </a:endParaRPr>
          </a:p>
        </p:txBody>
      </p:sp>
      <p:pic>
        <p:nvPicPr>
          <p:cNvPr id="13315" name="Picture 2"/>
          <p:cNvPicPr>
            <a:picLocks noChangeAspect="1" noChangeArrowheads="1"/>
          </p:cNvPicPr>
          <p:nvPr/>
        </p:nvPicPr>
        <p:blipFill>
          <a:blip r:embed="rId2" cstate="print"/>
          <a:srcRect/>
          <a:stretch>
            <a:fillRect/>
          </a:stretch>
        </p:blipFill>
        <p:spPr bwMode="auto">
          <a:xfrm>
            <a:off x="157163" y="2085975"/>
            <a:ext cx="8829675" cy="2686050"/>
          </a:xfrm>
          <a:prstGeom prst="rect">
            <a:avLst/>
          </a:prstGeom>
          <a:noFill/>
          <a:ln w="9525">
            <a:noFill/>
            <a:miter lim="800000"/>
            <a:headEnd/>
            <a:tailEnd/>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pPr eaLnBrk="1" hangingPunct="1"/>
            <a:r>
              <a:rPr lang="en-US" smtClean="0">
                <a:latin typeface="Arial" charset="0"/>
                <a:cs typeface="Arial" charset="0"/>
              </a:rPr>
              <a:t>Classical Conditioning</a:t>
            </a:r>
          </a:p>
        </p:txBody>
      </p:sp>
      <p:sp>
        <p:nvSpPr>
          <p:cNvPr id="123907"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a type of learning in which one learns to link two or more stimuli and anticipate events.</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pPr eaLnBrk="1" hangingPunct="1"/>
            <a:r>
              <a:rPr lang="en-US" smtClean="0">
                <a:latin typeface="Arial" charset="0"/>
                <a:cs typeface="Arial" charset="0"/>
              </a:rPr>
              <a:t>Behaviorism</a:t>
            </a:r>
          </a:p>
        </p:txBody>
      </p:sp>
      <p:sp>
        <p:nvSpPr>
          <p:cNvPr id="124931"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the view that psychology (1) should be an objective science that (2) studies behavior without reference to mental processes.  Most research psychologists today agree with (1) but not with (2).</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pPr eaLnBrk="1" hangingPunct="1"/>
            <a:r>
              <a:rPr lang="en-US" smtClean="0">
                <a:latin typeface="Arial" charset="0"/>
                <a:cs typeface="Arial" charset="0"/>
              </a:rPr>
              <a:t>Unconditioned Response (UR)</a:t>
            </a:r>
          </a:p>
        </p:txBody>
      </p:sp>
      <p:sp>
        <p:nvSpPr>
          <p:cNvPr id="125955"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in classical conditioning, the unlearned, naturally occurring response to the unconditioned stimulus (US), such as salivation when food is in the mouth.</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lstStyle/>
          <a:p>
            <a:pPr eaLnBrk="1" hangingPunct="1"/>
            <a:r>
              <a:rPr lang="en-US" smtClean="0">
                <a:latin typeface="Arial" charset="0"/>
                <a:cs typeface="Arial" charset="0"/>
              </a:rPr>
              <a:t>Unconditioned Stimulus (US)</a:t>
            </a:r>
          </a:p>
        </p:txBody>
      </p:sp>
      <p:sp>
        <p:nvSpPr>
          <p:cNvPr id="126979"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in classical conditioning, a stimulus that unconditionally – naturally and automatically – triggers a response.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pPr eaLnBrk="1" hangingPunct="1"/>
            <a:r>
              <a:rPr lang="en-US" smtClean="0">
                <a:latin typeface="Arial" charset="0"/>
                <a:cs typeface="Arial" charset="0"/>
              </a:rPr>
              <a:t>Conditioned Response (CR)</a:t>
            </a:r>
          </a:p>
        </p:txBody>
      </p:sp>
      <p:sp>
        <p:nvSpPr>
          <p:cNvPr id="128003"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in classical conditioning, the learned response to a previously neutral (but now conditioned) stimulus (CS).</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pPr eaLnBrk="1" hangingPunct="1"/>
            <a:r>
              <a:rPr lang="en-US" smtClean="0">
                <a:latin typeface="Arial" charset="0"/>
                <a:cs typeface="Arial" charset="0"/>
              </a:rPr>
              <a:t>Conditioned Stimulus (CS)</a:t>
            </a:r>
          </a:p>
        </p:txBody>
      </p:sp>
      <p:sp>
        <p:nvSpPr>
          <p:cNvPr id="129027"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in classical conditioning, an originally irrelevant stimulus that, after association with an unconditioned stimulus (CS), comes to trigger a conditioned response.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pPr eaLnBrk="1" hangingPunct="1"/>
            <a:r>
              <a:rPr lang="en-US" smtClean="0">
                <a:latin typeface="Arial" charset="0"/>
                <a:cs typeface="Arial" charset="0"/>
              </a:rPr>
              <a:t>Acquisition</a:t>
            </a:r>
          </a:p>
        </p:txBody>
      </p:sp>
      <p:sp>
        <p:nvSpPr>
          <p:cNvPr id="130051"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in classical conditioning, the initial stage, when one links a neutral stimulus and an unconditioned stimulus so that the neutral stimulus begins triggering the conditioned response.  In operant conditioning, the strengthening of a reinforced response.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pPr eaLnBrk="1" hangingPunct="1"/>
            <a:r>
              <a:rPr lang="en-US" smtClean="0">
                <a:latin typeface="Arial" charset="0"/>
                <a:cs typeface="Arial" charset="0"/>
              </a:rPr>
              <a:t>Higher-order Conditioning</a:t>
            </a:r>
          </a:p>
        </p:txBody>
      </p:sp>
      <p:sp>
        <p:nvSpPr>
          <p:cNvPr id="131075"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a procedure in which the conditioned stimulus in one conditioning experience is paired with a new neutral stimulus, creating a second (often weaker) conditioned stimulus.  For example, an animal that has learned that a tone predicts food might then learn that a light predicts the tone and begin responding to the light alone. (Also called second-order conditioning.)</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pPr eaLnBrk="1" hangingPunct="1"/>
            <a:r>
              <a:rPr lang="en-US" smtClean="0">
                <a:latin typeface="Arial" charset="0"/>
                <a:cs typeface="Arial" charset="0"/>
              </a:rPr>
              <a:t>Extinction</a:t>
            </a:r>
          </a:p>
        </p:txBody>
      </p:sp>
      <p:sp>
        <p:nvSpPr>
          <p:cNvPr id="132099"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the diminishing of a conditioned response; occurs in classical conditioning when an unconditioned stimulus (US) does not follow a conditioned stimulus (CS); occurs in operant conditioning when a response is no longer reinforced.</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pPr eaLnBrk="1" hangingPunct="1"/>
            <a:r>
              <a:rPr lang="en-US" smtClean="0">
                <a:latin typeface="Arial" charset="0"/>
                <a:cs typeface="Arial" charset="0"/>
              </a:rPr>
              <a:t>Spontaneous Recovery</a:t>
            </a:r>
          </a:p>
        </p:txBody>
      </p:sp>
      <p:sp>
        <p:nvSpPr>
          <p:cNvPr id="133123"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the reappearance, after a pause, of an extinguished conditioned response.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Operant Conditioning</a:t>
            </a:r>
            <a:br>
              <a:rPr lang="en-US" sz="4400" dirty="0">
                <a:ea typeface="+mj-ea"/>
                <a:cs typeface="Arial" charset="0"/>
              </a:rPr>
            </a:br>
            <a:endParaRPr lang="en-US" sz="4000" i="1" dirty="0">
              <a:ea typeface="+mj-ea"/>
              <a:cs typeface="Arial" charset="0"/>
            </a:endParaRPr>
          </a:p>
        </p:txBody>
      </p:sp>
      <p:pic>
        <p:nvPicPr>
          <p:cNvPr id="14339" name="Picture 2"/>
          <p:cNvPicPr>
            <a:picLocks noChangeAspect="1" noChangeArrowheads="1"/>
          </p:cNvPicPr>
          <p:nvPr/>
        </p:nvPicPr>
        <p:blipFill>
          <a:blip r:embed="rId2" cstate="print"/>
          <a:srcRect/>
          <a:stretch>
            <a:fillRect/>
          </a:stretch>
        </p:blipFill>
        <p:spPr bwMode="auto">
          <a:xfrm>
            <a:off x="157163" y="2085975"/>
            <a:ext cx="8829675" cy="2686050"/>
          </a:xfrm>
          <a:prstGeom prst="rect">
            <a:avLst/>
          </a:prstGeom>
          <a:noFill/>
          <a:ln w="9525">
            <a:noFill/>
            <a:miter lim="800000"/>
            <a:headEnd/>
            <a:tailEnd/>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pPr eaLnBrk="1" hangingPunct="1"/>
            <a:r>
              <a:rPr lang="en-US" smtClean="0">
                <a:latin typeface="Arial" charset="0"/>
                <a:cs typeface="Arial" charset="0"/>
              </a:rPr>
              <a:t>Generalization</a:t>
            </a:r>
          </a:p>
        </p:txBody>
      </p:sp>
      <p:sp>
        <p:nvSpPr>
          <p:cNvPr id="134147"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the tendency, once a response has been conditioned, for stimuli similar to the conditioned stimulus to elicit similar responses.</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pPr eaLnBrk="1" hangingPunct="1"/>
            <a:r>
              <a:rPr lang="en-US" smtClean="0">
                <a:latin typeface="Arial" charset="0"/>
                <a:cs typeface="Arial" charset="0"/>
              </a:rPr>
              <a:t>Discrimination</a:t>
            </a:r>
          </a:p>
        </p:txBody>
      </p:sp>
      <p:sp>
        <p:nvSpPr>
          <p:cNvPr id="135171"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in classical conditioning, the learned ability to distinguish between a conditioned stimulus and stimuli that do not signal an unconditioned stimulus.</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pPr eaLnBrk="1" hangingPunct="1"/>
            <a:r>
              <a:rPr lang="en-US" smtClean="0">
                <a:latin typeface="Arial" charset="0"/>
                <a:cs typeface="Arial" charset="0"/>
              </a:rPr>
              <a:t>Learned Helplessness</a:t>
            </a:r>
          </a:p>
        </p:txBody>
      </p:sp>
      <p:sp>
        <p:nvSpPr>
          <p:cNvPr id="136195"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the helplessness and passive resignation an animal or human learns when unable to avoid repeated aversive events.</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eaLnBrk="1" hangingPunct="1"/>
            <a:r>
              <a:rPr lang="en-US" smtClean="0">
                <a:latin typeface="Arial" charset="0"/>
                <a:cs typeface="Arial" charset="0"/>
              </a:rPr>
              <a:t>Respondent Behavior</a:t>
            </a:r>
          </a:p>
        </p:txBody>
      </p:sp>
      <p:sp>
        <p:nvSpPr>
          <p:cNvPr id="137219"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behavior that occurs as an automatic response to some stimulus.</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pPr eaLnBrk="1" hangingPunct="1"/>
            <a:r>
              <a:rPr lang="en-US" smtClean="0">
                <a:latin typeface="Arial" charset="0"/>
                <a:cs typeface="Arial" charset="0"/>
              </a:rPr>
              <a:t>Operant Conditioning</a:t>
            </a:r>
          </a:p>
        </p:txBody>
      </p:sp>
      <p:sp>
        <p:nvSpPr>
          <p:cNvPr id="138243"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a type of learning in which behavior is strengthened if followed by a reinforcer or diminished if followed by a punisher.</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pPr eaLnBrk="1" hangingPunct="1"/>
            <a:r>
              <a:rPr lang="en-US" smtClean="0">
                <a:latin typeface="Arial" charset="0"/>
                <a:cs typeface="Arial" charset="0"/>
              </a:rPr>
              <a:t>Law of Effect</a:t>
            </a:r>
          </a:p>
        </p:txBody>
      </p:sp>
      <p:sp>
        <p:nvSpPr>
          <p:cNvPr id="139267"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Thorndike’s principle that behaviors followed by favorable consequences become more likely, and that behaviors followed by unfavorable consequences become less likely.</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pPr eaLnBrk="1" hangingPunct="1"/>
            <a:r>
              <a:rPr lang="en-US" smtClean="0">
                <a:latin typeface="Arial" charset="0"/>
                <a:cs typeface="Arial" charset="0"/>
              </a:rPr>
              <a:t>Operant Chamber</a:t>
            </a:r>
          </a:p>
        </p:txBody>
      </p:sp>
      <p:sp>
        <p:nvSpPr>
          <p:cNvPr id="140291"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in operant conditioning research, a chamber (also known as a Skinner Box) containing a bar or key that an animal can manipulate to obtain a food or water reinforcer; attached devices record the animal’s rate of bar pressing or key pecking.</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pPr eaLnBrk="1" hangingPunct="1"/>
            <a:r>
              <a:rPr lang="en-US" smtClean="0">
                <a:latin typeface="Arial" charset="0"/>
                <a:cs typeface="Arial" charset="0"/>
              </a:rPr>
              <a:t>Shaping</a:t>
            </a:r>
          </a:p>
        </p:txBody>
      </p:sp>
      <p:sp>
        <p:nvSpPr>
          <p:cNvPr id="141315"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an operant conditioning procedure in which reinforcers guide behavior toward closer and closer approximations of the desired behavior.</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pPr eaLnBrk="1" hangingPunct="1"/>
            <a:r>
              <a:rPr lang="en-US" smtClean="0">
                <a:latin typeface="Arial" charset="0"/>
                <a:cs typeface="Arial" charset="0"/>
              </a:rPr>
              <a:t>Discriminative Stimulus</a:t>
            </a:r>
          </a:p>
        </p:txBody>
      </p:sp>
      <p:sp>
        <p:nvSpPr>
          <p:cNvPr id="142339"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in operant conditioning, a stimulus that elicits a response after association with reinforcement (in contrast to related stimuli not associated with reinforcement).</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pPr eaLnBrk="1" hangingPunct="1"/>
            <a:r>
              <a:rPr lang="en-US" smtClean="0">
                <a:latin typeface="Arial" charset="0"/>
                <a:cs typeface="Arial" charset="0"/>
              </a:rPr>
              <a:t>Reinforcer</a:t>
            </a:r>
          </a:p>
        </p:txBody>
      </p:sp>
      <p:sp>
        <p:nvSpPr>
          <p:cNvPr id="143363"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in operant conditioning, any event that strengthens the behavior it follows.</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4"/>
          <p:cNvSpPr>
            <a:spLocks noGrp="1"/>
          </p:cNvSpPr>
          <p:nvPr>
            <p:ph type="title"/>
          </p:nvPr>
        </p:nvSpPr>
        <p:spPr>
          <a:xfrm>
            <a:off x="0" y="0"/>
            <a:ext cx="9144000" cy="1630363"/>
          </a:xfrm>
        </p:spPr>
        <p:txBody>
          <a:bodyPr/>
          <a:lstStyle/>
          <a:p>
            <a:pPr eaLnBrk="1" hangingPunct="1"/>
            <a:r>
              <a:rPr lang="en-US" sz="4800" b="1" smtClean="0">
                <a:latin typeface="Arial" charset="0"/>
                <a:cs typeface="Arial" charset="0"/>
              </a:rPr>
              <a:t>Classical Conditioning</a:t>
            </a:r>
          </a:p>
        </p:txBody>
      </p:sp>
      <p:pic>
        <p:nvPicPr>
          <p:cNvPr id="15363" name="Picture 3" descr="MyAP1e_CO6.jpg"/>
          <p:cNvPicPr>
            <a:picLocks noChangeAspect="1"/>
          </p:cNvPicPr>
          <p:nvPr/>
        </p:nvPicPr>
        <p:blipFill>
          <a:blip r:embed="rId2" cstate="print"/>
          <a:srcRect/>
          <a:stretch>
            <a:fillRect/>
          </a:stretch>
        </p:blipFill>
        <p:spPr bwMode="auto">
          <a:xfrm>
            <a:off x="2971800" y="1665288"/>
            <a:ext cx="3276600" cy="5040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pPr eaLnBrk="1" hangingPunct="1"/>
            <a:r>
              <a:rPr lang="en-US" smtClean="0">
                <a:latin typeface="Arial" charset="0"/>
                <a:cs typeface="Arial" charset="0"/>
              </a:rPr>
              <a:t>Positive Reinforcement</a:t>
            </a:r>
          </a:p>
        </p:txBody>
      </p:sp>
      <p:sp>
        <p:nvSpPr>
          <p:cNvPr id="144387"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increasing behaviors by presenting positive stimuli, such as food.  A positive reinforcer is any stimulus that, when presented after a response, strengthens the response.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pPr eaLnBrk="1" hangingPunct="1"/>
            <a:r>
              <a:rPr lang="en-US" smtClean="0">
                <a:latin typeface="Arial" charset="0"/>
                <a:cs typeface="Arial" charset="0"/>
              </a:rPr>
              <a:t>Negative Reinforcement</a:t>
            </a:r>
          </a:p>
        </p:txBody>
      </p:sp>
      <p:sp>
        <p:nvSpPr>
          <p:cNvPr id="145411"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increases behaviors by stopping or reducing negative stimuli, such as shock.  A negative reinforcer is any stimulus that, when removed after a response, strengthens the response (Note: negative reinforcement is NOT punishment).</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pPr eaLnBrk="1" hangingPunct="1"/>
            <a:r>
              <a:rPr lang="en-US" smtClean="0">
                <a:latin typeface="Arial" charset="0"/>
                <a:cs typeface="Arial" charset="0"/>
              </a:rPr>
              <a:t>Primary Reinforcer</a:t>
            </a:r>
          </a:p>
        </p:txBody>
      </p:sp>
      <p:sp>
        <p:nvSpPr>
          <p:cNvPr id="146435"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an innately reinforcer stimulus, such as one that satisfies a biological need.</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pPr eaLnBrk="1" hangingPunct="1"/>
            <a:r>
              <a:rPr lang="en-US" smtClean="0">
                <a:latin typeface="Arial" charset="0"/>
                <a:cs typeface="Arial" charset="0"/>
              </a:rPr>
              <a:t>Conditioned Reinforcer</a:t>
            </a:r>
          </a:p>
        </p:txBody>
      </p:sp>
      <p:sp>
        <p:nvSpPr>
          <p:cNvPr id="147459"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a stimulus that gains its reinforcing power through its association with a primary reinforcer; also known as a secondary reinforcer.</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pPr eaLnBrk="1" hangingPunct="1"/>
            <a:r>
              <a:rPr lang="en-US" smtClean="0">
                <a:latin typeface="Arial" charset="0"/>
                <a:cs typeface="Arial" charset="0"/>
              </a:rPr>
              <a:t>Continuous Reinforcement</a:t>
            </a:r>
          </a:p>
        </p:txBody>
      </p:sp>
      <p:sp>
        <p:nvSpPr>
          <p:cNvPr id="148483"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reinforcing the desired response every time it occurs.</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pPr eaLnBrk="1" hangingPunct="1"/>
            <a:r>
              <a:rPr lang="en-US" smtClean="0">
                <a:latin typeface="Arial" charset="0"/>
                <a:cs typeface="Arial" charset="0"/>
              </a:rPr>
              <a:t>Partial (intermittent) Reinforcement</a:t>
            </a:r>
          </a:p>
        </p:txBody>
      </p:sp>
      <p:sp>
        <p:nvSpPr>
          <p:cNvPr id="149507"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reinforcing a response only part of the time; results in slower acquisition of a response but much greater resistance to extinction than does continuous reinforcement.</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pPr eaLnBrk="1" hangingPunct="1"/>
            <a:r>
              <a:rPr lang="en-US" smtClean="0">
                <a:latin typeface="Arial" charset="0"/>
                <a:cs typeface="Arial" charset="0"/>
              </a:rPr>
              <a:t>Fixed-ratio Schedule</a:t>
            </a:r>
          </a:p>
        </p:txBody>
      </p:sp>
      <p:sp>
        <p:nvSpPr>
          <p:cNvPr id="150531"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in operant conditioning, a reinforcement schedule that reinforces a response only after a specific number of responses.</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lstStyle/>
          <a:p>
            <a:pPr eaLnBrk="1" hangingPunct="1"/>
            <a:r>
              <a:rPr lang="en-US" smtClean="0">
                <a:latin typeface="Arial" charset="0"/>
                <a:cs typeface="Arial" charset="0"/>
              </a:rPr>
              <a:t>Variable-ratio Schedule</a:t>
            </a:r>
          </a:p>
        </p:txBody>
      </p:sp>
      <p:sp>
        <p:nvSpPr>
          <p:cNvPr id="151555"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in operant conditioning, a reinforcement schedule that reinforces a response after an unpredictable number of responses.</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pPr eaLnBrk="1" hangingPunct="1"/>
            <a:r>
              <a:rPr lang="en-US" smtClean="0">
                <a:latin typeface="Arial" charset="0"/>
                <a:cs typeface="Arial" charset="0"/>
              </a:rPr>
              <a:t>Fixed-interval Schedule</a:t>
            </a:r>
          </a:p>
        </p:txBody>
      </p:sp>
      <p:sp>
        <p:nvSpPr>
          <p:cNvPr id="152579"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in operant conditioning, a reinforcement schedule that reinforces a response only after a specific time has elapsed.</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lstStyle/>
          <a:p>
            <a:pPr eaLnBrk="1" hangingPunct="1"/>
            <a:r>
              <a:rPr lang="en-US" smtClean="0">
                <a:latin typeface="Arial" charset="0"/>
                <a:cs typeface="Arial" charset="0"/>
              </a:rPr>
              <a:t>Variable-interval Schedule</a:t>
            </a:r>
          </a:p>
        </p:txBody>
      </p:sp>
      <p:sp>
        <p:nvSpPr>
          <p:cNvPr id="153603"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in operant conditioning, a reinforcement schedule that reinforces a response at unpredictable time intervals.</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Introduction</a:t>
            </a:r>
            <a:br>
              <a:rPr lang="en-US" smtClean="0">
                <a:latin typeface="Arial" charset="0"/>
                <a:cs typeface="Arial" charset="0"/>
              </a:rPr>
            </a:br>
            <a:endParaRPr lang="en-US" sz="4000" i="1" smtClean="0">
              <a:latin typeface="Arial" charset="0"/>
              <a:cs typeface="Arial" charset="0"/>
            </a:endParaRPr>
          </a:p>
        </p:txBody>
      </p:sp>
      <p:sp>
        <p:nvSpPr>
          <p:cNvPr id="16387"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Classical conditioning</a:t>
            </a:r>
            <a:endParaRPr lang="en-US" sz="4000" smtClean="0">
              <a:latin typeface="Arial" charset="0"/>
              <a:cs typeface="Arial" charset="0"/>
            </a:endParaRPr>
          </a:p>
          <a:p>
            <a:pPr lvl="1" eaLnBrk="1" hangingPunct="1"/>
            <a:r>
              <a:rPr lang="en-US" sz="3600" smtClean="0">
                <a:latin typeface="Arial" charset="0"/>
                <a:cs typeface="Arial" charset="0"/>
              </a:rPr>
              <a:t>Ivan Pavlov</a:t>
            </a:r>
          </a:p>
          <a:p>
            <a:pPr lvl="1" eaLnBrk="1" hangingPunct="1"/>
            <a:r>
              <a:rPr lang="en-US" sz="3600" smtClean="0">
                <a:latin typeface="Arial" charset="0"/>
                <a:cs typeface="Arial" charset="0"/>
              </a:rPr>
              <a:t>John B. Watson</a:t>
            </a:r>
          </a:p>
          <a:p>
            <a:pPr lvl="1" eaLnBrk="1" hangingPunct="1"/>
            <a:r>
              <a:rPr lang="en-US" sz="3600" smtClean="0">
                <a:latin typeface="Arial" charset="0"/>
                <a:cs typeface="Arial" charset="0"/>
                <a:hlinkClick r:id="rId3" action="ppaction://hlinksldjump"/>
              </a:rPr>
              <a:t>Behaviorism</a:t>
            </a:r>
            <a:endParaRPr lang="en-US" smtClean="0">
              <a:latin typeface="Arial" charset="0"/>
              <a:cs typeface="Arial" charset="0"/>
            </a:endParaRPr>
          </a:p>
        </p:txBody>
      </p:sp>
      <p:pic>
        <p:nvPicPr>
          <p:cNvPr id="16388" name="Picture 3" descr="MyAP1e_6UN08.jpg"/>
          <p:cNvPicPr>
            <a:picLocks noChangeAspect="1"/>
          </p:cNvPicPr>
          <p:nvPr/>
        </p:nvPicPr>
        <p:blipFill>
          <a:blip r:embed="rId4" cstate="print"/>
          <a:srcRect/>
          <a:stretch>
            <a:fillRect/>
          </a:stretch>
        </p:blipFill>
        <p:spPr bwMode="auto">
          <a:xfrm>
            <a:off x="5940425" y="1939925"/>
            <a:ext cx="3051175" cy="4765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pPr eaLnBrk="1" hangingPunct="1"/>
            <a:r>
              <a:rPr lang="en-US" smtClean="0">
                <a:latin typeface="Arial" charset="0"/>
                <a:cs typeface="Arial" charset="0"/>
              </a:rPr>
              <a:t>Punishment</a:t>
            </a:r>
          </a:p>
        </p:txBody>
      </p:sp>
      <p:sp>
        <p:nvSpPr>
          <p:cNvPr id="154627"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an event that decreases the behavior that it follows.</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pPr eaLnBrk="1" hangingPunct="1"/>
            <a:r>
              <a:rPr lang="en-US" smtClean="0">
                <a:latin typeface="Arial" charset="0"/>
                <a:cs typeface="Arial" charset="0"/>
              </a:rPr>
              <a:t>Cognitive Map</a:t>
            </a:r>
          </a:p>
        </p:txBody>
      </p:sp>
      <p:sp>
        <p:nvSpPr>
          <p:cNvPr id="155651"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a mental representation of the layout of one’s environment.  For example, after exploring a maze, rats act as if they have learned a cognitive map of it.</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pPr eaLnBrk="1" hangingPunct="1"/>
            <a:r>
              <a:rPr lang="en-US" smtClean="0">
                <a:latin typeface="Arial" charset="0"/>
                <a:cs typeface="Arial" charset="0"/>
              </a:rPr>
              <a:t>Latent Learning</a:t>
            </a:r>
          </a:p>
        </p:txBody>
      </p:sp>
      <p:sp>
        <p:nvSpPr>
          <p:cNvPr id="156675"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learning that occurs but is not apparent until there is an incentive to demonstrate it.</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pPr eaLnBrk="1" hangingPunct="1"/>
            <a:r>
              <a:rPr lang="en-US" smtClean="0">
                <a:latin typeface="Arial" charset="0"/>
                <a:cs typeface="Arial" charset="0"/>
              </a:rPr>
              <a:t>Insight</a:t>
            </a:r>
          </a:p>
        </p:txBody>
      </p:sp>
      <p:sp>
        <p:nvSpPr>
          <p:cNvPr id="157699"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a sudden and often novel realization of the solution to a problem.</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pPr eaLnBrk="1" hangingPunct="1"/>
            <a:r>
              <a:rPr lang="en-US" smtClean="0">
                <a:latin typeface="Arial" charset="0"/>
                <a:cs typeface="Arial" charset="0"/>
              </a:rPr>
              <a:t>Intrinsic Motivation</a:t>
            </a:r>
          </a:p>
        </p:txBody>
      </p:sp>
      <p:sp>
        <p:nvSpPr>
          <p:cNvPr id="158723"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a desire to perform a behavior effectively for its own sake.</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pPr eaLnBrk="1" hangingPunct="1"/>
            <a:r>
              <a:rPr lang="en-US" smtClean="0">
                <a:latin typeface="Arial" charset="0"/>
                <a:cs typeface="Arial" charset="0"/>
              </a:rPr>
              <a:t>Extrinsic Motivation</a:t>
            </a:r>
          </a:p>
        </p:txBody>
      </p:sp>
      <p:sp>
        <p:nvSpPr>
          <p:cNvPr id="159747"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a desire to perform a behavior to receive promised rewards or avoid threatened punishment.</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pPr eaLnBrk="1" hangingPunct="1"/>
            <a:r>
              <a:rPr lang="en-US" smtClean="0">
                <a:latin typeface="Arial" charset="0"/>
                <a:cs typeface="Arial" charset="0"/>
              </a:rPr>
              <a:t>Observational Learning</a:t>
            </a:r>
          </a:p>
        </p:txBody>
      </p:sp>
      <p:sp>
        <p:nvSpPr>
          <p:cNvPr id="160771"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learning by observing others.  Also called social learning.</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pPr eaLnBrk="1" hangingPunct="1"/>
            <a:r>
              <a:rPr lang="en-US" smtClean="0">
                <a:latin typeface="Arial" charset="0"/>
                <a:cs typeface="Arial" charset="0"/>
              </a:rPr>
              <a:t>Modeling</a:t>
            </a:r>
          </a:p>
        </p:txBody>
      </p:sp>
      <p:sp>
        <p:nvSpPr>
          <p:cNvPr id="161795"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the process of observing and imitating a specific behavior.</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p:txBody>
          <a:bodyPr/>
          <a:lstStyle/>
          <a:p>
            <a:pPr eaLnBrk="1" hangingPunct="1"/>
            <a:r>
              <a:rPr lang="en-US" smtClean="0">
                <a:latin typeface="Arial" charset="0"/>
                <a:cs typeface="Arial" charset="0"/>
              </a:rPr>
              <a:t>Mirror Neurons</a:t>
            </a:r>
          </a:p>
        </p:txBody>
      </p:sp>
      <p:sp>
        <p:nvSpPr>
          <p:cNvPr id="162819"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frontal lobe neurons that fire when performing certain actions or when observing another doing so.  The brain’s mirroring of another’s action may enable imitation and empathy.</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pPr eaLnBrk="1" hangingPunct="1"/>
            <a:r>
              <a:rPr lang="en-US" smtClean="0">
                <a:latin typeface="Arial" charset="0"/>
                <a:cs typeface="Arial" charset="0"/>
              </a:rPr>
              <a:t>Prosocial Behavior</a:t>
            </a:r>
          </a:p>
        </p:txBody>
      </p:sp>
      <p:sp>
        <p:nvSpPr>
          <p:cNvPr id="163843" name="Content Placeholder 2"/>
          <p:cNvSpPr>
            <a:spLocks noGrp="1"/>
          </p:cNvSpPr>
          <p:nvPr>
            <p:ph idx="1"/>
          </p:nvPr>
        </p:nvSpPr>
        <p:spPr/>
        <p:txBody>
          <a:bodyPr/>
          <a:lstStyle/>
          <a:p>
            <a:pPr eaLnBrk="1" hangingPunct="1">
              <a:buFont typeface="Arial" charset="0"/>
              <a:buNone/>
            </a:pPr>
            <a:r>
              <a:rPr lang="en-US" smtClean="0">
                <a:latin typeface="Arial" charset="0"/>
                <a:cs typeface="Arial" charset="0"/>
              </a:rPr>
              <a:t>= positive, constructive, helpful behavior.  The opposite of antisocial behavior.</a:t>
            </a:r>
          </a:p>
        </p:txBody>
      </p:sp>
      <p:sp>
        <p:nvSpPr>
          <p:cNvPr id="4" name="Action Button: Back or Previous 3">
            <a:hlinkClick r:id="" action="ppaction://hlinkshowjump?jump=lastslideviewed" highlightClick="1"/>
          </p:cNvPr>
          <p:cNvSpPr/>
          <p:nvPr/>
        </p:nvSpPr>
        <p:spPr>
          <a:xfrm>
            <a:off x="152400" y="6172200"/>
            <a:ext cx="685800" cy="533400"/>
          </a:xfrm>
          <a:prstGeom prst="actionButtonBackPrevious">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Pavlov’s Experiments</a:t>
            </a:r>
            <a:br>
              <a:rPr lang="en-US" smtClean="0">
                <a:latin typeface="Arial" charset="0"/>
                <a:cs typeface="Arial" charset="0"/>
              </a:rPr>
            </a:br>
            <a:endParaRPr lang="en-US" sz="4000" i="1" smtClean="0">
              <a:latin typeface="Arial" charset="0"/>
              <a:cs typeface="Arial" charset="0"/>
            </a:endParaRPr>
          </a:p>
        </p:txBody>
      </p:sp>
      <p:sp>
        <p:nvSpPr>
          <p:cNvPr id="17411" name="Content Placeholder 2"/>
          <p:cNvSpPr>
            <a:spLocks noGrp="1"/>
          </p:cNvSpPr>
          <p:nvPr>
            <p:ph idx="1"/>
          </p:nvPr>
        </p:nvSpPr>
        <p:spPr/>
        <p:txBody>
          <a:bodyPr/>
          <a:lstStyle/>
          <a:p>
            <a:pPr eaLnBrk="1" hangingPunct="1"/>
            <a:r>
              <a:rPr lang="en-US" sz="4000" smtClean="0">
                <a:latin typeface="Arial" charset="0"/>
                <a:cs typeface="Arial" charset="0"/>
              </a:rPr>
              <a:t>Ivan Pavlov</a:t>
            </a:r>
          </a:p>
          <a:p>
            <a:pPr lvl="1" eaLnBrk="1" hangingPunct="1"/>
            <a:r>
              <a:rPr lang="en-US" sz="3600" smtClean="0">
                <a:latin typeface="Arial" charset="0"/>
                <a:cs typeface="Arial" charset="0"/>
              </a:rPr>
              <a:t>Background</a:t>
            </a:r>
          </a:p>
          <a:p>
            <a:pPr lvl="1" eaLnBrk="1" hangingPunct="1"/>
            <a:r>
              <a:rPr lang="en-US" sz="3600" smtClean="0">
                <a:latin typeface="Arial" charset="0"/>
                <a:cs typeface="Arial" charset="0"/>
              </a:rPr>
              <a:t>Experimental procedure</a:t>
            </a:r>
            <a:endParaRPr lang="en-US" smtClean="0">
              <a:latin typeface="Arial" charset="0"/>
              <a:cs typeface="Arial" charset="0"/>
            </a:endParaRPr>
          </a:p>
        </p:txBody>
      </p:sp>
      <p:pic>
        <p:nvPicPr>
          <p:cNvPr id="17412" name="Picture 3" descr="MyAP1e_6UN03.jpg"/>
          <p:cNvPicPr>
            <a:picLocks noChangeAspect="1"/>
          </p:cNvPicPr>
          <p:nvPr/>
        </p:nvPicPr>
        <p:blipFill>
          <a:blip r:embed="rId2" cstate="print"/>
          <a:srcRect/>
          <a:stretch>
            <a:fillRect/>
          </a:stretch>
        </p:blipFill>
        <p:spPr bwMode="auto">
          <a:xfrm>
            <a:off x="4800600" y="3562350"/>
            <a:ext cx="4068763" cy="305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Pavlov’s Experiments</a:t>
            </a:r>
            <a:br>
              <a:rPr lang="en-US" smtClean="0">
                <a:latin typeface="Arial" charset="0"/>
                <a:cs typeface="Arial" charset="0"/>
              </a:rPr>
            </a:br>
            <a:endParaRPr lang="en-US" sz="4000" i="1" smtClean="0">
              <a:latin typeface="Arial" charset="0"/>
              <a:cs typeface="Arial" charset="0"/>
            </a:endParaRPr>
          </a:p>
        </p:txBody>
      </p:sp>
      <p:sp>
        <p:nvSpPr>
          <p:cNvPr id="18435" name="Content Placeholder 2"/>
          <p:cNvSpPr>
            <a:spLocks noGrp="1"/>
          </p:cNvSpPr>
          <p:nvPr>
            <p:ph idx="1"/>
          </p:nvPr>
        </p:nvSpPr>
        <p:spPr>
          <a:xfrm>
            <a:off x="457200" y="1371600"/>
            <a:ext cx="8229600" cy="4525963"/>
          </a:xfrm>
        </p:spPr>
        <p:txBody>
          <a:bodyPr/>
          <a:lstStyle/>
          <a:p>
            <a:pPr eaLnBrk="1" hangingPunct="1"/>
            <a:r>
              <a:rPr lang="en-US" sz="4000" smtClean="0">
                <a:latin typeface="Arial" charset="0"/>
                <a:cs typeface="Arial" charset="0"/>
              </a:rPr>
              <a:t>Parts of Classical Conditioning</a:t>
            </a:r>
          </a:p>
          <a:p>
            <a:pPr lvl="1" eaLnBrk="1" hangingPunct="1"/>
            <a:r>
              <a:rPr lang="en-US" sz="3600" smtClean="0">
                <a:latin typeface="Arial" charset="0"/>
                <a:cs typeface="Arial" charset="0"/>
                <a:hlinkClick r:id="rId2" action="ppaction://hlinksldjump"/>
              </a:rPr>
              <a:t>Unconditioned stimulus (US)</a:t>
            </a:r>
            <a:endParaRPr lang="en-US" sz="3600" smtClean="0">
              <a:latin typeface="Arial" charset="0"/>
              <a:cs typeface="Arial" charset="0"/>
            </a:endParaRPr>
          </a:p>
          <a:p>
            <a:pPr lvl="1" eaLnBrk="1" hangingPunct="1"/>
            <a:r>
              <a:rPr lang="en-US" sz="3600" smtClean="0">
                <a:latin typeface="Arial" charset="0"/>
                <a:cs typeface="Arial" charset="0"/>
                <a:hlinkClick r:id="rId3" action="ppaction://hlinksldjump"/>
              </a:rPr>
              <a:t>Unconditioned response (UR)</a:t>
            </a:r>
            <a:endParaRPr lang="en-US" sz="3600" smtClean="0">
              <a:latin typeface="Arial" charset="0"/>
              <a:cs typeface="Arial" charset="0"/>
            </a:endParaRPr>
          </a:p>
          <a:p>
            <a:pPr lvl="1" eaLnBrk="1" hangingPunct="1"/>
            <a:r>
              <a:rPr lang="en-US" sz="3600" smtClean="0">
                <a:latin typeface="Arial" charset="0"/>
                <a:cs typeface="Arial" charset="0"/>
                <a:hlinkClick r:id="rId4" action="ppaction://hlinksldjump"/>
              </a:rPr>
              <a:t>Conditioned stimulus (CS)</a:t>
            </a:r>
            <a:endParaRPr lang="en-US" sz="3600" smtClean="0">
              <a:latin typeface="Arial" charset="0"/>
              <a:cs typeface="Arial" charset="0"/>
            </a:endParaRPr>
          </a:p>
          <a:p>
            <a:pPr lvl="1" eaLnBrk="1" hangingPunct="1"/>
            <a:r>
              <a:rPr lang="en-US" sz="3600" smtClean="0">
                <a:latin typeface="Arial" charset="0"/>
                <a:cs typeface="Arial" charset="0"/>
                <a:hlinkClick r:id="rId5" action="ppaction://hlinksldjump"/>
              </a:rPr>
              <a:t>Conditioned response (CR)</a:t>
            </a:r>
            <a:endParaRPr lang="en-US" smtClean="0">
              <a:latin typeface="Arial" charset="0"/>
              <a:cs typeface="Arial" charset="0"/>
            </a:endParaRPr>
          </a:p>
        </p:txBody>
      </p:sp>
      <p:pic>
        <p:nvPicPr>
          <p:cNvPr id="18436" name="Picture 4"/>
          <p:cNvPicPr>
            <a:picLocks noChangeAspect="1" noChangeArrowheads="1"/>
          </p:cNvPicPr>
          <p:nvPr/>
        </p:nvPicPr>
        <p:blipFill>
          <a:blip r:embed="rId6" cstate="print"/>
          <a:srcRect/>
          <a:stretch>
            <a:fillRect/>
          </a:stretch>
        </p:blipFill>
        <p:spPr bwMode="auto">
          <a:xfrm>
            <a:off x="6162675" y="4800600"/>
            <a:ext cx="2143125" cy="1981200"/>
          </a:xfrm>
          <a:prstGeom prst="rect">
            <a:avLst/>
          </a:prstGeom>
          <a:noFill/>
          <a:ln w="9525">
            <a:noFill/>
            <a:miter lim="800000"/>
            <a:headEnd/>
            <a:tailEnd/>
          </a:ln>
        </p:spPr>
      </p:pic>
      <p:pic>
        <p:nvPicPr>
          <p:cNvPr id="18437" name="Picture 5"/>
          <p:cNvPicPr>
            <a:picLocks noChangeAspect="1" noChangeArrowheads="1"/>
          </p:cNvPicPr>
          <p:nvPr/>
        </p:nvPicPr>
        <p:blipFill>
          <a:blip r:embed="rId7" cstate="print"/>
          <a:srcRect/>
          <a:stretch>
            <a:fillRect/>
          </a:stretch>
        </p:blipFill>
        <p:spPr bwMode="auto">
          <a:xfrm>
            <a:off x="1385888" y="4800600"/>
            <a:ext cx="1052512" cy="1905000"/>
          </a:xfrm>
          <a:prstGeom prst="rect">
            <a:avLst/>
          </a:prstGeom>
          <a:noFill/>
          <a:ln w="9525">
            <a:noFill/>
            <a:miter lim="800000"/>
            <a:headEnd/>
            <a:tailEnd/>
          </a:ln>
        </p:spPr>
      </p:pic>
      <p:pic>
        <p:nvPicPr>
          <p:cNvPr id="18438" name="Picture 6"/>
          <p:cNvPicPr>
            <a:picLocks noChangeAspect="1" noChangeArrowheads="1"/>
          </p:cNvPicPr>
          <p:nvPr/>
        </p:nvPicPr>
        <p:blipFill>
          <a:blip r:embed="rId8" cstate="print"/>
          <a:srcRect/>
          <a:stretch>
            <a:fillRect/>
          </a:stretch>
        </p:blipFill>
        <p:spPr bwMode="auto">
          <a:xfrm>
            <a:off x="3276600" y="5334000"/>
            <a:ext cx="2162175" cy="936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Pavlov’s Experiments</a:t>
            </a:r>
            <a:br>
              <a:rPr lang="en-US" sz="4400">
                <a:ea typeface="+mj-ea"/>
                <a:cs typeface="Arial" charset="0"/>
              </a:rPr>
            </a:br>
            <a:endParaRPr lang="en-US" sz="4000" i="1" dirty="0">
              <a:ea typeface="+mj-ea"/>
              <a:cs typeface="Arial" charset="0"/>
            </a:endParaRPr>
          </a:p>
        </p:txBody>
      </p:sp>
      <p:pic>
        <p:nvPicPr>
          <p:cNvPr id="19459" name="Picture 2"/>
          <p:cNvPicPr>
            <a:picLocks noChangeAspect="1" noChangeArrowheads="1"/>
          </p:cNvPicPr>
          <p:nvPr/>
        </p:nvPicPr>
        <p:blipFill>
          <a:blip r:embed="rId2" cstate="print"/>
          <a:srcRect/>
          <a:stretch>
            <a:fillRect/>
          </a:stretch>
        </p:blipFill>
        <p:spPr bwMode="auto">
          <a:xfrm>
            <a:off x="9525" y="1657350"/>
            <a:ext cx="9124950" cy="443865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Pavlov’s Experiments</a:t>
            </a:r>
            <a:br>
              <a:rPr lang="en-US" sz="4400">
                <a:ea typeface="+mj-ea"/>
                <a:cs typeface="Arial" charset="0"/>
              </a:rPr>
            </a:br>
            <a:endParaRPr lang="en-US" sz="4000" i="1" dirty="0">
              <a:ea typeface="+mj-ea"/>
              <a:cs typeface="Arial" charset="0"/>
            </a:endParaRPr>
          </a:p>
        </p:txBody>
      </p:sp>
      <p:pic>
        <p:nvPicPr>
          <p:cNvPr id="20483" name="Picture 2"/>
          <p:cNvPicPr>
            <a:picLocks noChangeAspect="1" noChangeArrowheads="1"/>
          </p:cNvPicPr>
          <p:nvPr/>
        </p:nvPicPr>
        <p:blipFill>
          <a:blip r:embed="rId2" cstate="print"/>
          <a:srcRect/>
          <a:stretch>
            <a:fillRect/>
          </a:stretch>
        </p:blipFill>
        <p:spPr bwMode="auto">
          <a:xfrm>
            <a:off x="9525" y="1657350"/>
            <a:ext cx="9124950" cy="443865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4"/>
          <p:cNvSpPr>
            <a:spLocks noGrp="1"/>
          </p:cNvSpPr>
          <p:nvPr>
            <p:ph type="title"/>
          </p:nvPr>
        </p:nvSpPr>
        <p:spPr>
          <a:xfrm>
            <a:off x="0" y="0"/>
            <a:ext cx="9144000" cy="1630363"/>
          </a:xfrm>
        </p:spPr>
        <p:txBody>
          <a:bodyPr/>
          <a:lstStyle/>
          <a:p>
            <a:pPr eaLnBrk="1" hangingPunct="1"/>
            <a:r>
              <a:rPr lang="en-US" sz="4800" b="1" smtClean="0">
                <a:latin typeface="Arial" charset="0"/>
                <a:cs typeface="Arial" charset="0"/>
              </a:rPr>
              <a:t>Unit 6:</a:t>
            </a:r>
            <a:br>
              <a:rPr lang="en-US" sz="4800" b="1" smtClean="0">
                <a:latin typeface="Arial" charset="0"/>
                <a:cs typeface="Arial" charset="0"/>
              </a:rPr>
            </a:br>
            <a:r>
              <a:rPr lang="en-US" sz="4800" b="1" smtClean="0">
                <a:latin typeface="Arial" charset="0"/>
                <a:cs typeface="Arial" charset="0"/>
              </a:rPr>
              <a:t>Learning</a:t>
            </a:r>
          </a:p>
        </p:txBody>
      </p:sp>
      <p:pic>
        <p:nvPicPr>
          <p:cNvPr id="3075" name="Picture 3" descr="MyAP1e_CO6.jpg"/>
          <p:cNvPicPr>
            <a:picLocks noChangeAspect="1"/>
          </p:cNvPicPr>
          <p:nvPr/>
        </p:nvPicPr>
        <p:blipFill>
          <a:blip r:embed="rId2" cstate="print"/>
          <a:srcRect/>
          <a:stretch>
            <a:fillRect/>
          </a:stretch>
        </p:blipFill>
        <p:spPr bwMode="auto">
          <a:xfrm>
            <a:off x="2971800" y="1665288"/>
            <a:ext cx="3276600" cy="5040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Pavlov’s Experiments</a:t>
            </a:r>
            <a:br>
              <a:rPr lang="en-US" sz="4400">
                <a:ea typeface="+mj-ea"/>
                <a:cs typeface="Arial" charset="0"/>
              </a:rPr>
            </a:br>
            <a:endParaRPr lang="en-US" sz="4000" i="1" dirty="0">
              <a:ea typeface="+mj-ea"/>
              <a:cs typeface="Arial" charset="0"/>
            </a:endParaRPr>
          </a:p>
        </p:txBody>
      </p:sp>
      <p:pic>
        <p:nvPicPr>
          <p:cNvPr id="21507" name="Picture 2"/>
          <p:cNvPicPr>
            <a:picLocks noChangeAspect="1" noChangeArrowheads="1"/>
          </p:cNvPicPr>
          <p:nvPr/>
        </p:nvPicPr>
        <p:blipFill>
          <a:blip r:embed="rId2" cstate="print"/>
          <a:srcRect/>
          <a:stretch>
            <a:fillRect/>
          </a:stretch>
        </p:blipFill>
        <p:spPr bwMode="auto">
          <a:xfrm>
            <a:off x="9525" y="1657350"/>
            <a:ext cx="9124950" cy="443865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Pavlov’s Experiments</a:t>
            </a:r>
            <a:br>
              <a:rPr lang="en-US" sz="4400" dirty="0">
                <a:ea typeface="+mj-ea"/>
                <a:cs typeface="Arial" charset="0"/>
              </a:rPr>
            </a:br>
            <a:endParaRPr lang="en-US" sz="4000" i="1" dirty="0">
              <a:ea typeface="+mj-ea"/>
              <a:cs typeface="Arial" charset="0"/>
            </a:endParaRPr>
          </a:p>
        </p:txBody>
      </p:sp>
      <p:pic>
        <p:nvPicPr>
          <p:cNvPr id="22531" name="Picture 2"/>
          <p:cNvPicPr>
            <a:picLocks noChangeAspect="1" noChangeArrowheads="1"/>
          </p:cNvPicPr>
          <p:nvPr/>
        </p:nvPicPr>
        <p:blipFill>
          <a:blip r:embed="rId2" cstate="print"/>
          <a:srcRect/>
          <a:stretch>
            <a:fillRect/>
          </a:stretch>
        </p:blipFill>
        <p:spPr bwMode="auto">
          <a:xfrm>
            <a:off x="9525" y="1657350"/>
            <a:ext cx="9124950" cy="443865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Classical Conditioning</a:t>
            </a:r>
            <a:br>
              <a:rPr lang="en-US" sz="4400" dirty="0">
                <a:ea typeface="+mj-ea"/>
                <a:cs typeface="Arial" charset="0"/>
              </a:rPr>
            </a:br>
            <a:endParaRPr lang="en-US" sz="4000" i="1" dirty="0">
              <a:ea typeface="+mj-ea"/>
              <a:cs typeface="Arial" charset="0"/>
            </a:endParaRPr>
          </a:p>
        </p:txBody>
      </p:sp>
      <p:pic>
        <p:nvPicPr>
          <p:cNvPr id="23555" name="Picture 2"/>
          <p:cNvPicPr>
            <a:picLocks noChangeAspect="1" noChangeArrowheads="1"/>
          </p:cNvPicPr>
          <p:nvPr/>
        </p:nvPicPr>
        <p:blipFill>
          <a:blip r:embed="rId2" cstate="print"/>
          <a:srcRect/>
          <a:stretch>
            <a:fillRect/>
          </a:stretch>
        </p:blipFill>
        <p:spPr bwMode="auto">
          <a:xfrm>
            <a:off x="9525" y="1504950"/>
            <a:ext cx="9124950" cy="459105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Classical Conditioning</a:t>
            </a:r>
            <a:br>
              <a:rPr lang="en-US" sz="4400" dirty="0">
                <a:ea typeface="+mj-ea"/>
                <a:cs typeface="Arial" charset="0"/>
              </a:rPr>
            </a:br>
            <a:endParaRPr lang="en-US" sz="4000" i="1" dirty="0">
              <a:ea typeface="+mj-ea"/>
              <a:cs typeface="Arial" charset="0"/>
            </a:endParaRPr>
          </a:p>
        </p:txBody>
      </p:sp>
      <p:pic>
        <p:nvPicPr>
          <p:cNvPr id="24579" name="Picture 2"/>
          <p:cNvPicPr>
            <a:picLocks noChangeAspect="1" noChangeArrowheads="1"/>
          </p:cNvPicPr>
          <p:nvPr/>
        </p:nvPicPr>
        <p:blipFill>
          <a:blip r:embed="rId2" cstate="print"/>
          <a:srcRect/>
          <a:stretch>
            <a:fillRect/>
          </a:stretch>
        </p:blipFill>
        <p:spPr bwMode="auto">
          <a:xfrm>
            <a:off x="9525" y="1504950"/>
            <a:ext cx="9124950" cy="459105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Classical Conditioning</a:t>
            </a:r>
            <a:br>
              <a:rPr lang="en-US" sz="4400" dirty="0">
                <a:ea typeface="+mj-ea"/>
                <a:cs typeface="Arial" charset="0"/>
              </a:rPr>
            </a:br>
            <a:endParaRPr lang="en-US" sz="4000" i="1" dirty="0">
              <a:ea typeface="+mj-ea"/>
              <a:cs typeface="Arial" charset="0"/>
            </a:endParaRPr>
          </a:p>
        </p:txBody>
      </p:sp>
      <p:pic>
        <p:nvPicPr>
          <p:cNvPr id="25603" name="Picture 2"/>
          <p:cNvPicPr>
            <a:picLocks noChangeAspect="1" noChangeArrowheads="1"/>
          </p:cNvPicPr>
          <p:nvPr/>
        </p:nvPicPr>
        <p:blipFill>
          <a:blip r:embed="rId2" cstate="print"/>
          <a:srcRect/>
          <a:stretch>
            <a:fillRect/>
          </a:stretch>
        </p:blipFill>
        <p:spPr bwMode="auto">
          <a:xfrm>
            <a:off x="9525" y="1504950"/>
            <a:ext cx="9124950" cy="459105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Pavlov’s Experiments</a:t>
            </a:r>
            <a:br>
              <a:rPr lang="en-US" smtClean="0">
                <a:latin typeface="Arial" charset="0"/>
                <a:cs typeface="Arial" charset="0"/>
              </a:rPr>
            </a:br>
            <a:r>
              <a:rPr lang="en-US" sz="4000" i="1" smtClean="0">
                <a:latin typeface="Arial" charset="0"/>
                <a:cs typeface="Arial" charset="0"/>
              </a:rPr>
              <a:t>Acquisition</a:t>
            </a:r>
          </a:p>
        </p:txBody>
      </p:sp>
      <p:sp>
        <p:nvSpPr>
          <p:cNvPr id="26627"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Acquisition</a:t>
            </a:r>
            <a:endParaRPr lang="en-US" sz="4000" smtClean="0">
              <a:latin typeface="Arial" charset="0"/>
              <a:cs typeface="Arial" charset="0"/>
            </a:endParaRPr>
          </a:p>
          <a:p>
            <a:pPr eaLnBrk="1" hangingPunct="1"/>
            <a:r>
              <a:rPr lang="en-US" sz="4000" smtClean="0">
                <a:latin typeface="Arial" charset="0"/>
                <a:cs typeface="Arial" charset="0"/>
                <a:hlinkClick r:id="rId3" action="ppaction://hlinksldjump"/>
              </a:rPr>
              <a:t>Higher-order                     conditioning</a:t>
            </a:r>
            <a:endParaRPr lang="en-US" smtClean="0">
              <a:latin typeface="Arial" charset="0"/>
              <a:cs typeface="Arial" charset="0"/>
            </a:endParaRPr>
          </a:p>
        </p:txBody>
      </p:sp>
      <p:pic>
        <p:nvPicPr>
          <p:cNvPr id="26628" name="Picture 4"/>
          <p:cNvPicPr>
            <a:picLocks noChangeAspect="1" noChangeArrowheads="1"/>
          </p:cNvPicPr>
          <p:nvPr/>
        </p:nvPicPr>
        <p:blipFill>
          <a:blip r:embed="rId4" cstate="print"/>
          <a:srcRect/>
          <a:stretch>
            <a:fillRect/>
          </a:stretch>
        </p:blipFill>
        <p:spPr bwMode="auto">
          <a:xfrm>
            <a:off x="4191000" y="1524000"/>
            <a:ext cx="4476750" cy="5173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285750"/>
            <a:ext cx="9144000" cy="1143000"/>
          </a:xfrm>
        </p:spPr>
        <p:txBody>
          <a:bodyPr/>
          <a:lstStyle/>
          <a:p>
            <a:pPr eaLnBrk="1" hangingPunct="1"/>
            <a:r>
              <a:rPr lang="en-US" smtClean="0">
                <a:latin typeface="Arial" charset="0"/>
                <a:cs typeface="Arial" charset="0"/>
              </a:rPr>
              <a:t>Pavlov’s Experiments</a:t>
            </a:r>
            <a:br>
              <a:rPr lang="en-US" smtClean="0">
                <a:latin typeface="Arial" charset="0"/>
                <a:cs typeface="Arial" charset="0"/>
              </a:rPr>
            </a:br>
            <a:r>
              <a:rPr lang="en-US" sz="4000" i="1" smtClean="0">
                <a:latin typeface="Arial" charset="0"/>
                <a:cs typeface="Arial" charset="0"/>
              </a:rPr>
              <a:t>Extinction and Spontaneous Recovery</a:t>
            </a:r>
          </a:p>
        </p:txBody>
      </p:sp>
      <p:sp>
        <p:nvSpPr>
          <p:cNvPr id="27651" name="Content Placeholder 2"/>
          <p:cNvSpPr>
            <a:spLocks noGrp="1"/>
          </p:cNvSpPr>
          <p:nvPr>
            <p:ph idx="1"/>
          </p:nvPr>
        </p:nvSpPr>
        <p:spPr>
          <a:xfrm>
            <a:off x="457200" y="1535113"/>
            <a:ext cx="8229600" cy="4525962"/>
          </a:xfrm>
        </p:spPr>
        <p:txBody>
          <a:bodyPr/>
          <a:lstStyle/>
          <a:p>
            <a:pPr eaLnBrk="1" hangingPunct="1"/>
            <a:r>
              <a:rPr lang="en-US" sz="4000" smtClean="0">
                <a:latin typeface="Arial" charset="0"/>
                <a:cs typeface="Arial" charset="0"/>
                <a:hlinkClick r:id="rId2" action="ppaction://hlinksldjump"/>
              </a:rPr>
              <a:t>Extinction</a:t>
            </a:r>
          </a:p>
          <a:p>
            <a:pPr eaLnBrk="1" hangingPunct="1">
              <a:buFont typeface="Arial" charset="0"/>
              <a:buNone/>
            </a:pPr>
            <a:endParaRPr lang="en-US" smtClean="0">
              <a:latin typeface="Arial" charset="0"/>
              <a:cs typeface="Arial" charset="0"/>
            </a:endParaRPr>
          </a:p>
        </p:txBody>
      </p:sp>
      <p:pic>
        <p:nvPicPr>
          <p:cNvPr id="27652" name="Picture 7"/>
          <p:cNvPicPr>
            <a:picLocks noChangeAspect="1" noChangeArrowheads="1"/>
          </p:cNvPicPr>
          <p:nvPr/>
        </p:nvPicPr>
        <p:blipFill>
          <a:blip r:embed="rId3" cstate="print"/>
          <a:srcRect/>
          <a:stretch>
            <a:fillRect/>
          </a:stretch>
        </p:blipFill>
        <p:spPr bwMode="auto">
          <a:xfrm>
            <a:off x="371475" y="2924175"/>
            <a:ext cx="8401050" cy="393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285750"/>
            <a:ext cx="9144000" cy="1143000"/>
          </a:xfrm>
        </p:spPr>
        <p:txBody>
          <a:bodyPr/>
          <a:lstStyle/>
          <a:p>
            <a:pPr eaLnBrk="1" hangingPunct="1"/>
            <a:r>
              <a:rPr lang="en-US" smtClean="0">
                <a:latin typeface="Arial" charset="0"/>
                <a:cs typeface="Arial" charset="0"/>
              </a:rPr>
              <a:t>Pavlov’s Experiments</a:t>
            </a:r>
            <a:br>
              <a:rPr lang="en-US" smtClean="0">
                <a:latin typeface="Arial" charset="0"/>
                <a:cs typeface="Arial" charset="0"/>
              </a:rPr>
            </a:br>
            <a:r>
              <a:rPr lang="en-US" sz="4000" i="1" smtClean="0">
                <a:latin typeface="Arial" charset="0"/>
                <a:cs typeface="Arial" charset="0"/>
              </a:rPr>
              <a:t>Extinction and Spontaneous Recovery</a:t>
            </a:r>
          </a:p>
        </p:txBody>
      </p:sp>
      <p:sp>
        <p:nvSpPr>
          <p:cNvPr id="28675" name="Content Placeholder 2"/>
          <p:cNvSpPr>
            <a:spLocks noGrp="1"/>
          </p:cNvSpPr>
          <p:nvPr>
            <p:ph idx="1"/>
          </p:nvPr>
        </p:nvSpPr>
        <p:spPr>
          <a:xfrm>
            <a:off x="457200" y="1535113"/>
            <a:ext cx="8229600" cy="4525962"/>
          </a:xfrm>
        </p:spPr>
        <p:txBody>
          <a:bodyPr/>
          <a:lstStyle/>
          <a:p>
            <a:pPr eaLnBrk="1" hangingPunct="1"/>
            <a:r>
              <a:rPr lang="en-US" sz="4000" smtClean="0">
                <a:latin typeface="Arial" charset="0"/>
                <a:cs typeface="Arial" charset="0"/>
                <a:hlinkClick r:id="rId2" action="ppaction://hlinksldjump"/>
              </a:rPr>
              <a:t>Extinction</a:t>
            </a:r>
            <a:endParaRPr lang="en-US" sz="4000" smtClean="0">
              <a:latin typeface="Arial" charset="0"/>
              <a:cs typeface="Arial" charset="0"/>
            </a:endParaRPr>
          </a:p>
          <a:p>
            <a:pPr eaLnBrk="1" hangingPunct="1"/>
            <a:r>
              <a:rPr lang="en-US" sz="4000" smtClean="0">
                <a:latin typeface="Arial" charset="0"/>
                <a:cs typeface="Arial" charset="0"/>
                <a:hlinkClick r:id="rId3" action="ppaction://hlinksldjump"/>
              </a:rPr>
              <a:t>Spontaneous recovery</a:t>
            </a:r>
            <a:endParaRPr lang="en-US" smtClean="0">
              <a:latin typeface="Arial" charset="0"/>
              <a:cs typeface="Arial" charset="0"/>
            </a:endParaRPr>
          </a:p>
        </p:txBody>
      </p:sp>
      <p:pic>
        <p:nvPicPr>
          <p:cNvPr id="28676" name="Picture 5"/>
          <p:cNvPicPr>
            <a:picLocks noChangeAspect="1" noChangeArrowheads="1"/>
          </p:cNvPicPr>
          <p:nvPr/>
        </p:nvPicPr>
        <p:blipFill>
          <a:blip r:embed="rId4" cstate="print"/>
          <a:srcRect/>
          <a:stretch>
            <a:fillRect/>
          </a:stretch>
        </p:blipFill>
        <p:spPr bwMode="auto">
          <a:xfrm>
            <a:off x="371475" y="2924175"/>
            <a:ext cx="8401050" cy="393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Pavlov’s Experiments</a:t>
            </a:r>
            <a:br>
              <a:rPr lang="en-US" smtClean="0">
                <a:latin typeface="Arial" charset="0"/>
                <a:cs typeface="Arial" charset="0"/>
              </a:rPr>
            </a:br>
            <a:r>
              <a:rPr lang="en-US" sz="4000" i="1" smtClean="0">
                <a:latin typeface="Arial" charset="0"/>
                <a:cs typeface="Arial" charset="0"/>
              </a:rPr>
              <a:t>Generalization</a:t>
            </a:r>
          </a:p>
        </p:txBody>
      </p:sp>
      <p:sp>
        <p:nvSpPr>
          <p:cNvPr id="29699"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Generalization</a:t>
            </a:r>
            <a:endParaRPr lang="en-US" smtClean="0">
              <a:latin typeface="Arial" charset="0"/>
              <a:cs typeface="Arial" charset="0"/>
            </a:endParaRPr>
          </a:p>
        </p:txBody>
      </p:sp>
      <p:pic>
        <p:nvPicPr>
          <p:cNvPr id="29700" name="Picture 4"/>
          <p:cNvPicPr>
            <a:picLocks noChangeAspect="1" noChangeArrowheads="1"/>
          </p:cNvPicPr>
          <p:nvPr/>
        </p:nvPicPr>
        <p:blipFill>
          <a:blip r:embed="rId3" cstate="print"/>
          <a:srcRect/>
          <a:stretch>
            <a:fillRect/>
          </a:stretch>
        </p:blipFill>
        <p:spPr bwMode="auto">
          <a:xfrm>
            <a:off x="5486400" y="1552575"/>
            <a:ext cx="3505200" cy="5095875"/>
          </a:xfrm>
          <a:prstGeom prst="rect">
            <a:avLst/>
          </a:prstGeom>
          <a:noFill/>
          <a:ln w="9525">
            <a:noFill/>
            <a:miter lim="800000"/>
            <a:headEnd/>
            <a:tailEnd/>
          </a:ln>
        </p:spPr>
      </p:pic>
      <p:pic>
        <p:nvPicPr>
          <p:cNvPr id="29701" name="Picture 5" descr="MyAP1e_6UN05.jpg"/>
          <p:cNvPicPr>
            <a:picLocks noChangeAspect="1"/>
          </p:cNvPicPr>
          <p:nvPr/>
        </p:nvPicPr>
        <p:blipFill>
          <a:blip r:embed="rId4" cstate="print"/>
          <a:srcRect/>
          <a:stretch>
            <a:fillRect/>
          </a:stretch>
        </p:blipFill>
        <p:spPr bwMode="auto">
          <a:xfrm>
            <a:off x="457200" y="3657600"/>
            <a:ext cx="4670425"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Pavlov’s Experiments</a:t>
            </a:r>
            <a:br>
              <a:rPr lang="en-US" smtClean="0">
                <a:latin typeface="Arial" charset="0"/>
                <a:cs typeface="Arial" charset="0"/>
              </a:rPr>
            </a:br>
            <a:r>
              <a:rPr lang="en-US" sz="4000" i="1" smtClean="0">
                <a:latin typeface="Arial" charset="0"/>
                <a:cs typeface="Arial" charset="0"/>
              </a:rPr>
              <a:t>Discrimination</a:t>
            </a:r>
          </a:p>
        </p:txBody>
      </p:sp>
      <p:sp>
        <p:nvSpPr>
          <p:cNvPr id="30723"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Discrimination</a:t>
            </a:r>
            <a:endParaRPr lang="en-US" smtClean="0">
              <a:latin typeface="Arial" charset="0"/>
              <a:cs typeface="Arial" charset="0"/>
            </a:endParaRPr>
          </a:p>
        </p:txBody>
      </p:sp>
      <p:pic>
        <p:nvPicPr>
          <p:cNvPr id="30724" name="Picture 3" descr="MyAP1e_6UN04.jpg"/>
          <p:cNvPicPr>
            <a:picLocks noChangeAspect="1"/>
          </p:cNvPicPr>
          <p:nvPr/>
        </p:nvPicPr>
        <p:blipFill>
          <a:blip r:embed="rId3" cstate="print"/>
          <a:srcRect/>
          <a:stretch>
            <a:fillRect/>
          </a:stretch>
        </p:blipFill>
        <p:spPr bwMode="auto">
          <a:xfrm>
            <a:off x="441325" y="3657600"/>
            <a:ext cx="8397875" cy="2676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4"/>
          <p:cNvSpPr>
            <a:spLocks noGrp="1"/>
          </p:cNvSpPr>
          <p:nvPr>
            <p:ph type="title"/>
          </p:nvPr>
        </p:nvSpPr>
        <p:spPr/>
        <p:txBody>
          <a:bodyPr/>
          <a:lstStyle/>
          <a:p>
            <a:pPr eaLnBrk="1" hangingPunct="1"/>
            <a:r>
              <a:rPr lang="en-US" sz="4800" b="1" smtClean="0">
                <a:latin typeface="Arial" charset="0"/>
                <a:cs typeface="Arial" charset="0"/>
              </a:rPr>
              <a:t>Unit Overview</a:t>
            </a:r>
          </a:p>
        </p:txBody>
      </p:sp>
      <p:sp>
        <p:nvSpPr>
          <p:cNvPr id="4099" name="Content Placeholder 3"/>
          <p:cNvSpPr>
            <a:spLocks noGrp="1"/>
          </p:cNvSpPr>
          <p:nvPr>
            <p:ph sz="half" idx="1"/>
          </p:nvPr>
        </p:nvSpPr>
        <p:spPr>
          <a:xfrm>
            <a:off x="457200" y="1600200"/>
            <a:ext cx="8458200" cy="4525963"/>
          </a:xfrm>
        </p:spPr>
        <p:txBody>
          <a:bodyPr/>
          <a:lstStyle/>
          <a:p>
            <a:r>
              <a:rPr lang="en-US" sz="3200" smtClean="0">
                <a:latin typeface="Arial" charset="0"/>
                <a:cs typeface="Arial" charset="0"/>
                <a:hlinkClick r:id="rId2" action="ppaction://hlinksldjump"/>
              </a:rPr>
              <a:t>How Do We Learn?</a:t>
            </a:r>
            <a:endParaRPr lang="en-US" sz="3200" smtClean="0">
              <a:latin typeface="Arial" charset="0"/>
              <a:cs typeface="Arial" charset="0"/>
            </a:endParaRPr>
          </a:p>
          <a:p>
            <a:r>
              <a:rPr lang="en-US" sz="3200" smtClean="0">
                <a:latin typeface="Arial" charset="0"/>
                <a:cs typeface="Arial" charset="0"/>
                <a:hlinkClick r:id="rId3" action="ppaction://hlinksldjump"/>
              </a:rPr>
              <a:t>Classical Conditioning</a:t>
            </a:r>
            <a:endParaRPr lang="en-US" sz="3200" smtClean="0">
              <a:latin typeface="Arial" charset="0"/>
              <a:cs typeface="Arial" charset="0"/>
            </a:endParaRPr>
          </a:p>
          <a:p>
            <a:r>
              <a:rPr lang="en-US" sz="3200" smtClean="0">
                <a:latin typeface="Arial" charset="0"/>
                <a:cs typeface="Arial" charset="0"/>
                <a:hlinkClick r:id="rId4" action="ppaction://hlinksldjump"/>
              </a:rPr>
              <a:t>Operant Conditioning</a:t>
            </a:r>
            <a:endParaRPr lang="en-US" sz="3200" smtClean="0">
              <a:latin typeface="Arial" charset="0"/>
              <a:cs typeface="Arial" charset="0"/>
            </a:endParaRPr>
          </a:p>
          <a:p>
            <a:r>
              <a:rPr lang="en-US" sz="3200" smtClean="0">
                <a:latin typeface="Arial" charset="0"/>
                <a:cs typeface="Arial" charset="0"/>
                <a:hlinkClick r:id="rId5" action="ppaction://hlinksldjump"/>
              </a:rPr>
              <a:t>Learning by Observation</a:t>
            </a:r>
            <a:endParaRPr lang="en-US" sz="3200" smtClean="0">
              <a:latin typeface="Arial" charset="0"/>
              <a:cs typeface="Arial" charset="0"/>
            </a:endParaRPr>
          </a:p>
        </p:txBody>
      </p:sp>
      <p:pic>
        <p:nvPicPr>
          <p:cNvPr id="4100" name="Picture 4" descr="MyAP1e_CO6.jpg"/>
          <p:cNvPicPr>
            <a:picLocks noChangeAspect="1"/>
          </p:cNvPicPr>
          <p:nvPr/>
        </p:nvPicPr>
        <p:blipFill>
          <a:blip r:embed="rId6" cstate="print"/>
          <a:srcRect/>
          <a:stretch>
            <a:fillRect/>
          </a:stretch>
        </p:blipFill>
        <p:spPr bwMode="auto">
          <a:xfrm>
            <a:off x="6781800" y="2362200"/>
            <a:ext cx="2065338" cy="3176588"/>
          </a:xfrm>
          <a:prstGeom prst="rect">
            <a:avLst/>
          </a:prstGeom>
          <a:noFill/>
          <a:ln w="9525">
            <a:noFill/>
            <a:miter lim="800000"/>
            <a:headEnd/>
            <a:tailEnd/>
          </a:ln>
        </p:spPr>
      </p:pic>
      <p:sp>
        <p:nvSpPr>
          <p:cNvPr id="4101" name="TextBox 4"/>
          <p:cNvSpPr txBox="1">
            <a:spLocks noChangeArrowheads="1"/>
          </p:cNvSpPr>
          <p:nvPr/>
        </p:nvSpPr>
        <p:spPr bwMode="auto">
          <a:xfrm>
            <a:off x="0" y="6400800"/>
            <a:ext cx="9144000" cy="369888"/>
          </a:xfrm>
          <a:prstGeom prst="rect">
            <a:avLst/>
          </a:prstGeom>
          <a:noFill/>
          <a:ln w="9525">
            <a:noFill/>
            <a:miter lim="800000"/>
            <a:headEnd/>
            <a:tailEnd/>
          </a:ln>
        </p:spPr>
        <p:txBody>
          <a:bodyPr>
            <a:spAutoFit/>
          </a:bodyPr>
          <a:lstStyle/>
          <a:p>
            <a:pPr algn="ctr"/>
            <a:r>
              <a:rPr lang="en-US"/>
              <a:t>Click on the any of the above hyperlinks to go to that section in the presentation.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Extending Pavlov’s Understanding</a:t>
            </a:r>
            <a:br>
              <a:rPr lang="en-US" smtClean="0">
                <a:latin typeface="Arial" charset="0"/>
                <a:cs typeface="Arial" charset="0"/>
              </a:rPr>
            </a:br>
            <a:endParaRPr lang="en-US" sz="4000" i="1" smtClean="0">
              <a:latin typeface="Arial" charset="0"/>
              <a:cs typeface="Arial" charset="0"/>
            </a:endParaRPr>
          </a:p>
        </p:txBody>
      </p:sp>
      <p:sp>
        <p:nvSpPr>
          <p:cNvPr id="31747" name="Content Placeholder 2"/>
          <p:cNvSpPr>
            <a:spLocks noGrp="1"/>
          </p:cNvSpPr>
          <p:nvPr>
            <p:ph idx="1"/>
          </p:nvPr>
        </p:nvSpPr>
        <p:spPr/>
        <p:txBody>
          <a:bodyPr/>
          <a:lstStyle/>
          <a:p>
            <a:pPr eaLnBrk="1" hangingPunct="1"/>
            <a:r>
              <a:rPr lang="en-US" sz="4000" smtClean="0">
                <a:latin typeface="Arial" charset="0"/>
                <a:cs typeface="Arial" charset="0"/>
              </a:rPr>
              <a:t>Cognitive Processes</a:t>
            </a:r>
          </a:p>
          <a:p>
            <a:pPr lvl="1" eaLnBrk="1" hangingPunct="1"/>
            <a:r>
              <a:rPr lang="en-US" sz="3600" smtClean="0">
                <a:latin typeface="Arial" charset="0"/>
                <a:cs typeface="Arial" charset="0"/>
                <a:hlinkClick r:id="rId2" action="ppaction://hlinksldjump"/>
              </a:rPr>
              <a:t>Learned helplessness</a:t>
            </a:r>
            <a:endParaRPr lang="en-US" sz="3600" smtClean="0">
              <a:latin typeface="Arial" charset="0"/>
              <a:cs typeface="Arial" charset="0"/>
            </a:endParaRPr>
          </a:p>
          <a:p>
            <a:pPr eaLnBrk="1" hangingPunct="1"/>
            <a:r>
              <a:rPr lang="en-US" sz="4000" smtClean="0">
                <a:latin typeface="Arial" charset="0"/>
                <a:cs typeface="Arial" charset="0"/>
              </a:rPr>
              <a:t>Biological                    Predispositions</a:t>
            </a:r>
          </a:p>
          <a:p>
            <a:pPr lvl="1" eaLnBrk="1" hangingPunct="1"/>
            <a:r>
              <a:rPr lang="en-US" sz="3600" smtClean="0">
                <a:latin typeface="Arial" charset="0"/>
                <a:cs typeface="Arial" charset="0"/>
              </a:rPr>
              <a:t>Conditioned                               taste aversion</a:t>
            </a:r>
          </a:p>
        </p:txBody>
      </p:sp>
      <p:pic>
        <p:nvPicPr>
          <p:cNvPr id="31748" name="Picture 3" descr="MyAP1e_6UN07.jpg"/>
          <p:cNvPicPr>
            <a:picLocks noChangeAspect="1"/>
          </p:cNvPicPr>
          <p:nvPr/>
        </p:nvPicPr>
        <p:blipFill>
          <a:blip r:embed="rId3" cstate="print"/>
          <a:srcRect/>
          <a:stretch>
            <a:fillRect/>
          </a:stretch>
        </p:blipFill>
        <p:spPr bwMode="auto">
          <a:xfrm>
            <a:off x="6046788" y="2217738"/>
            <a:ext cx="2944812" cy="4411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Extending Pavlov’s Understanding</a:t>
            </a:r>
            <a:br>
              <a:rPr lang="en-US" sz="4400">
                <a:ea typeface="+mj-ea"/>
                <a:cs typeface="Arial" charset="0"/>
              </a:rPr>
            </a:br>
            <a:endParaRPr lang="en-US" sz="4000" i="1" dirty="0">
              <a:ea typeface="+mj-ea"/>
              <a:cs typeface="Arial" charset="0"/>
            </a:endParaRPr>
          </a:p>
        </p:txBody>
      </p:sp>
      <p:pic>
        <p:nvPicPr>
          <p:cNvPr id="32771" name="Picture 2"/>
          <p:cNvPicPr>
            <a:picLocks noChangeAspect="1" noChangeArrowheads="1"/>
          </p:cNvPicPr>
          <p:nvPr/>
        </p:nvPicPr>
        <p:blipFill>
          <a:blip r:embed="rId2" cstate="print"/>
          <a:srcRect/>
          <a:stretch>
            <a:fillRect/>
          </a:stretch>
        </p:blipFill>
        <p:spPr bwMode="auto">
          <a:xfrm>
            <a:off x="0" y="2209800"/>
            <a:ext cx="9163050" cy="31242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Extending Pavlov’s Understanding</a:t>
            </a:r>
            <a:br>
              <a:rPr lang="en-US" sz="4400">
                <a:ea typeface="+mj-ea"/>
                <a:cs typeface="Arial" charset="0"/>
              </a:rPr>
            </a:br>
            <a:endParaRPr lang="en-US" sz="4000" i="1" dirty="0">
              <a:ea typeface="+mj-ea"/>
              <a:cs typeface="Arial" charset="0"/>
            </a:endParaRPr>
          </a:p>
        </p:txBody>
      </p:sp>
      <p:pic>
        <p:nvPicPr>
          <p:cNvPr id="33795" name="Picture 3"/>
          <p:cNvPicPr>
            <a:picLocks noChangeAspect="1" noChangeArrowheads="1"/>
          </p:cNvPicPr>
          <p:nvPr/>
        </p:nvPicPr>
        <p:blipFill>
          <a:blip r:embed="rId2" cstate="print"/>
          <a:srcRect/>
          <a:stretch>
            <a:fillRect/>
          </a:stretch>
        </p:blipFill>
        <p:spPr bwMode="auto">
          <a:xfrm>
            <a:off x="0" y="2209800"/>
            <a:ext cx="9163050" cy="31242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Extending Pavlov’s Understanding</a:t>
            </a:r>
            <a:br>
              <a:rPr lang="en-US" sz="4400" dirty="0">
                <a:ea typeface="+mj-ea"/>
                <a:cs typeface="Arial" charset="0"/>
              </a:rPr>
            </a:br>
            <a:endParaRPr lang="en-US" sz="4000" i="1" dirty="0">
              <a:ea typeface="+mj-ea"/>
              <a:cs typeface="Arial" charset="0"/>
            </a:endParaRPr>
          </a:p>
        </p:txBody>
      </p:sp>
      <p:pic>
        <p:nvPicPr>
          <p:cNvPr id="34819" name="Picture 2"/>
          <p:cNvPicPr>
            <a:picLocks noChangeAspect="1" noChangeArrowheads="1"/>
          </p:cNvPicPr>
          <p:nvPr/>
        </p:nvPicPr>
        <p:blipFill>
          <a:blip r:embed="rId2" cstate="print"/>
          <a:srcRect/>
          <a:stretch>
            <a:fillRect/>
          </a:stretch>
        </p:blipFill>
        <p:spPr bwMode="auto">
          <a:xfrm>
            <a:off x="0" y="2209800"/>
            <a:ext cx="9163050" cy="31242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1143000"/>
          </a:xfrm>
          <a:prstGeom prst="rect">
            <a:avLst/>
          </a:prstGeom>
        </p:spPr>
        <p:txBody>
          <a:bodyPr/>
          <a:lstStyle/>
          <a:p>
            <a:pPr algn="ctr">
              <a:defRPr/>
            </a:pPr>
            <a:r>
              <a:rPr lang="en-US" sz="4400" dirty="0" err="1">
                <a:ea typeface="+mj-ea"/>
                <a:cs typeface="Arial" charset="0"/>
              </a:rPr>
              <a:t>Biopsychosocial</a:t>
            </a:r>
            <a:r>
              <a:rPr lang="en-US" sz="4400" dirty="0">
                <a:ea typeface="+mj-ea"/>
                <a:cs typeface="Arial" charset="0"/>
              </a:rPr>
              <a:t> Influences on Learning</a:t>
            </a:r>
            <a:br>
              <a:rPr lang="en-US" sz="4400" dirty="0">
                <a:ea typeface="+mj-ea"/>
                <a:cs typeface="Arial" charset="0"/>
              </a:rPr>
            </a:br>
            <a:endParaRPr lang="en-US" sz="4000" i="1" dirty="0">
              <a:ea typeface="+mj-ea"/>
              <a:cs typeface="Arial" charset="0"/>
            </a:endParaRPr>
          </a:p>
        </p:txBody>
      </p:sp>
      <p:pic>
        <p:nvPicPr>
          <p:cNvPr id="35843" name="Picture 3"/>
          <p:cNvPicPr>
            <a:picLocks noChangeAspect="1" noChangeArrowheads="1"/>
          </p:cNvPicPr>
          <p:nvPr/>
        </p:nvPicPr>
        <p:blipFill>
          <a:blip r:embed="rId2" cstate="print"/>
          <a:srcRect/>
          <a:stretch>
            <a:fillRect/>
          </a:stretch>
        </p:blipFill>
        <p:spPr bwMode="auto">
          <a:xfrm>
            <a:off x="1062038" y="1428750"/>
            <a:ext cx="7019925" cy="535305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1143000"/>
          </a:xfrm>
          <a:prstGeom prst="rect">
            <a:avLst/>
          </a:prstGeom>
        </p:spPr>
        <p:txBody>
          <a:bodyPr/>
          <a:lstStyle/>
          <a:p>
            <a:pPr algn="ctr">
              <a:defRPr/>
            </a:pPr>
            <a:r>
              <a:rPr lang="en-US" sz="4400" dirty="0" err="1">
                <a:ea typeface="+mj-ea"/>
                <a:cs typeface="Arial" charset="0"/>
              </a:rPr>
              <a:t>Biopsychosocial</a:t>
            </a:r>
            <a:r>
              <a:rPr lang="en-US" sz="4400" dirty="0">
                <a:ea typeface="+mj-ea"/>
                <a:cs typeface="Arial" charset="0"/>
              </a:rPr>
              <a:t> Influences on Learning</a:t>
            </a:r>
            <a:br>
              <a:rPr lang="en-US" sz="4400" dirty="0">
                <a:ea typeface="+mj-ea"/>
                <a:cs typeface="Arial" charset="0"/>
              </a:rPr>
            </a:br>
            <a:endParaRPr lang="en-US" sz="4000" i="1" dirty="0">
              <a:ea typeface="+mj-ea"/>
              <a:cs typeface="Arial" charset="0"/>
            </a:endParaRPr>
          </a:p>
        </p:txBody>
      </p:sp>
      <p:pic>
        <p:nvPicPr>
          <p:cNvPr id="36867" name="Picture 2"/>
          <p:cNvPicPr>
            <a:picLocks noChangeAspect="1" noChangeArrowheads="1"/>
          </p:cNvPicPr>
          <p:nvPr/>
        </p:nvPicPr>
        <p:blipFill>
          <a:blip r:embed="rId2" cstate="print"/>
          <a:srcRect/>
          <a:stretch>
            <a:fillRect/>
          </a:stretch>
        </p:blipFill>
        <p:spPr bwMode="auto">
          <a:xfrm>
            <a:off x="1062038" y="1428750"/>
            <a:ext cx="7019925" cy="535305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1143000"/>
          </a:xfrm>
          <a:prstGeom prst="rect">
            <a:avLst/>
          </a:prstGeom>
        </p:spPr>
        <p:txBody>
          <a:bodyPr/>
          <a:lstStyle/>
          <a:p>
            <a:pPr algn="ctr">
              <a:defRPr/>
            </a:pPr>
            <a:r>
              <a:rPr lang="en-US" sz="4400" dirty="0" err="1">
                <a:ea typeface="+mj-ea"/>
                <a:cs typeface="Arial" charset="0"/>
              </a:rPr>
              <a:t>Biopsychosocial</a:t>
            </a:r>
            <a:r>
              <a:rPr lang="en-US" sz="4400" dirty="0">
                <a:ea typeface="+mj-ea"/>
                <a:cs typeface="Arial" charset="0"/>
              </a:rPr>
              <a:t> Influences on Learning</a:t>
            </a:r>
            <a:br>
              <a:rPr lang="en-US" sz="4400" dirty="0">
                <a:ea typeface="+mj-ea"/>
                <a:cs typeface="Arial" charset="0"/>
              </a:rPr>
            </a:br>
            <a:endParaRPr lang="en-US" sz="4000" i="1" dirty="0">
              <a:ea typeface="+mj-ea"/>
              <a:cs typeface="Arial" charset="0"/>
            </a:endParaRPr>
          </a:p>
        </p:txBody>
      </p:sp>
      <p:pic>
        <p:nvPicPr>
          <p:cNvPr id="37891" name="Picture 2"/>
          <p:cNvPicPr>
            <a:picLocks noChangeAspect="1" noChangeArrowheads="1"/>
          </p:cNvPicPr>
          <p:nvPr/>
        </p:nvPicPr>
        <p:blipFill>
          <a:blip r:embed="rId2" cstate="print"/>
          <a:srcRect/>
          <a:stretch>
            <a:fillRect/>
          </a:stretch>
        </p:blipFill>
        <p:spPr bwMode="auto">
          <a:xfrm>
            <a:off x="1062038" y="1428750"/>
            <a:ext cx="7019925" cy="535305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1143000"/>
          </a:xfrm>
          <a:prstGeom prst="rect">
            <a:avLst/>
          </a:prstGeom>
        </p:spPr>
        <p:txBody>
          <a:bodyPr/>
          <a:lstStyle/>
          <a:p>
            <a:pPr algn="ctr">
              <a:defRPr/>
            </a:pPr>
            <a:r>
              <a:rPr lang="en-US" sz="4400" dirty="0" err="1">
                <a:ea typeface="+mj-ea"/>
                <a:cs typeface="Arial" charset="0"/>
              </a:rPr>
              <a:t>Biopsychosocial</a:t>
            </a:r>
            <a:r>
              <a:rPr lang="en-US" sz="4400" dirty="0">
                <a:ea typeface="+mj-ea"/>
                <a:cs typeface="Arial" charset="0"/>
              </a:rPr>
              <a:t> Influences on Learning</a:t>
            </a:r>
            <a:br>
              <a:rPr lang="en-US" sz="4400" dirty="0">
                <a:ea typeface="+mj-ea"/>
                <a:cs typeface="Arial" charset="0"/>
              </a:rPr>
            </a:br>
            <a:endParaRPr lang="en-US" sz="4000" i="1" dirty="0">
              <a:ea typeface="+mj-ea"/>
              <a:cs typeface="Arial" charset="0"/>
            </a:endParaRPr>
          </a:p>
        </p:txBody>
      </p:sp>
      <p:pic>
        <p:nvPicPr>
          <p:cNvPr id="38915" name="Picture 2"/>
          <p:cNvPicPr>
            <a:picLocks noChangeAspect="1" noChangeArrowheads="1"/>
          </p:cNvPicPr>
          <p:nvPr/>
        </p:nvPicPr>
        <p:blipFill>
          <a:blip r:embed="rId2" cstate="print"/>
          <a:srcRect/>
          <a:stretch>
            <a:fillRect/>
          </a:stretch>
        </p:blipFill>
        <p:spPr bwMode="auto">
          <a:xfrm>
            <a:off x="1062038" y="1428750"/>
            <a:ext cx="7019925" cy="535305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Pavlov’s Legacy</a:t>
            </a:r>
            <a:br>
              <a:rPr lang="en-US" smtClean="0">
                <a:latin typeface="Arial" charset="0"/>
                <a:cs typeface="Arial" charset="0"/>
              </a:rPr>
            </a:br>
            <a:endParaRPr lang="en-US" sz="4000" i="1" smtClean="0">
              <a:latin typeface="Arial" charset="0"/>
              <a:cs typeface="Arial" charset="0"/>
            </a:endParaRPr>
          </a:p>
        </p:txBody>
      </p:sp>
      <p:sp>
        <p:nvSpPr>
          <p:cNvPr id="39939" name="Content Placeholder 2"/>
          <p:cNvSpPr>
            <a:spLocks noGrp="1"/>
          </p:cNvSpPr>
          <p:nvPr>
            <p:ph idx="1"/>
          </p:nvPr>
        </p:nvSpPr>
        <p:spPr/>
        <p:txBody>
          <a:bodyPr/>
          <a:lstStyle/>
          <a:p>
            <a:pPr eaLnBrk="1" hangingPunct="1"/>
            <a:r>
              <a:rPr lang="en-US" sz="4000" smtClean="0">
                <a:latin typeface="Arial" charset="0"/>
                <a:cs typeface="Arial" charset="0"/>
              </a:rPr>
              <a:t>Classical conditioning applies to other organisms</a:t>
            </a:r>
          </a:p>
          <a:p>
            <a:pPr eaLnBrk="1" hangingPunct="1"/>
            <a:r>
              <a:rPr lang="en-US" sz="4000" smtClean="0">
                <a:latin typeface="Arial" charset="0"/>
                <a:cs typeface="Arial" charset="0"/>
              </a:rPr>
              <a:t>Showed how to study a topic scientifically</a:t>
            </a:r>
            <a:endParaRPr lang="en-US" smtClean="0">
              <a:latin typeface="Arial" charset="0"/>
              <a:cs typeface="Arial"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Pavlov’s Legacy</a:t>
            </a:r>
            <a:br>
              <a:rPr lang="en-US" smtClean="0">
                <a:latin typeface="Arial" charset="0"/>
                <a:cs typeface="Arial" charset="0"/>
              </a:rPr>
            </a:br>
            <a:r>
              <a:rPr lang="en-US" sz="4000" i="1" smtClean="0">
                <a:latin typeface="Arial" charset="0"/>
                <a:cs typeface="Arial" charset="0"/>
              </a:rPr>
              <a:t>Applications of Classical Conditioning</a:t>
            </a:r>
          </a:p>
        </p:txBody>
      </p:sp>
      <p:sp>
        <p:nvSpPr>
          <p:cNvPr id="40963" name="Content Placeholder 2"/>
          <p:cNvSpPr>
            <a:spLocks noGrp="1"/>
          </p:cNvSpPr>
          <p:nvPr>
            <p:ph idx="1"/>
          </p:nvPr>
        </p:nvSpPr>
        <p:spPr/>
        <p:txBody>
          <a:bodyPr/>
          <a:lstStyle/>
          <a:p>
            <a:pPr eaLnBrk="1" hangingPunct="1"/>
            <a:r>
              <a:rPr lang="en-US" sz="4000" smtClean="0">
                <a:latin typeface="Arial" charset="0"/>
                <a:cs typeface="Arial" charset="0"/>
              </a:rPr>
              <a:t>John Watson and Baby Albert</a:t>
            </a:r>
            <a:endParaRPr lang="en-US" smtClean="0">
              <a:latin typeface="Arial" charset="0"/>
              <a:cs typeface="Arial" charset="0"/>
            </a:endParaRPr>
          </a:p>
        </p:txBody>
      </p:sp>
      <p:pic>
        <p:nvPicPr>
          <p:cNvPr id="40964" name="Picture 3" descr="MyAP1e_1UN08.jpg"/>
          <p:cNvPicPr>
            <a:picLocks noChangeAspect="1"/>
          </p:cNvPicPr>
          <p:nvPr/>
        </p:nvPicPr>
        <p:blipFill>
          <a:blip r:embed="rId2" cstate="print"/>
          <a:srcRect/>
          <a:stretch>
            <a:fillRect/>
          </a:stretch>
        </p:blipFill>
        <p:spPr bwMode="auto">
          <a:xfrm>
            <a:off x="2514600" y="2371725"/>
            <a:ext cx="4114800" cy="433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4"/>
          <p:cNvSpPr>
            <a:spLocks noGrp="1"/>
          </p:cNvSpPr>
          <p:nvPr>
            <p:ph type="title"/>
          </p:nvPr>
        </p:nvSpPr>
        <p:spPr>
          <a:xfrm>
            <a:off x="0" y="0"/>
            <a:ext cx="9144000" cy="1630363"/>
          </a:xfrm>
        </p:spPr>
        <p:txBody>
          <a:bodyPr/>
          <a:lstStyle/>
          <a:p>
            <a:pPr eaLnBrk="1" hangingPunct="1"/>
            <a:r>
              <a:rPr lang="en-US" sz="4800" b="1" smtClean="0">
                <a:latin typeface="Arial" charset="0"/>
                <a:cs typeface="Arial" charset="0"/>
              </a:rPr>
              <a:t>How Do We Learn?</a:t>
            </a:r>
          </a:p>
        </p:txBody>
      </p:sp>
      <p:pic>
        <p:nvPicPr>
          <p:cNvPr id="5123" name="Picture 3" descr="MyAP1e_CO6.jpg"/>
          <p:cNvPicPr>
            <a:picLocks noChangeAspect="1"/>
          </p:cNvPicPr>
          <p:nvPr/>
        </p:nvPicPr>
        <p:blipFill>
          <a:blip r:embed="rId2" cstate="print"/>
          <a:srcRect/>
          <a:stretch>
            <a:fillRect/>
          </a:stretch>
        </p:blipFill>
        <p:spPr bwMode="auto">
          <a:xfrm>
            <a:off x="2971800" y="1665288"/>
            <a:ext cx="3276600" cy="5040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4"/>
          <p:cNvSpPr>
            <a:spLocks noGrp="1"/>
          </p:cNvSpPr>
          <p:nvPr>
            <p:ph type="title"/>
          </p:nvPr>
        </p:nvSpPr>
        <p:spPr>
          <a:xfrm>
            <a:off x="0" y="0"/>
            <a:ext cx="9144000" cy="1630363"/>
          </a:xfrm>
        </p:spPr>
        <p:txBody>
          <a:bodyPr/>
          <a:lstStyle/>
          <a:p>
            <a:pPr eaLnBrk="1" hangingPunct="1"/>
            <a:r>
              <a:rPr lang="en-US" sz="4800" b="1" smtClean="0">
                <a:latin typeface="Arial" charset="0"/>
                <a:cs typeface="Arial" charset="0"/>
              </a:rPr>
              <a:t>Operant Conditioning</a:t>
            </a:r>
          </a:p>
        </p:txBody>
      </p:sp>
      <p:pic>
        <p:nvPicPr>
          <p:cNvPr id="41987" name="Picture 3" descr="MyAP1e_CO6.jpg"/>
          <p:cNvPicPr>
            <a:picLocks noChangeAspect="1"/>
          </p:cNvPicPr>
          <p:nvPr/>
        </p:nvPicPr>
        <p:blipFill>
          <a:blip r:embed="rId2" cstate="print"/>
          <a:srcRect/>
          <a:stretch>
            <a:fillRect/>
          </a:stretch>
        </p:blipFill>
        <p:spPr bwMode="auto">
          <a:xfrm>
            <a:off x="2971800" y="1665288"/>
            <a:ext cx="3276600" cy="5040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Introduction</a:t>
            </a:r>
            <a:br>
              <a:rPr lang="en-US" smtClean="0">
                <a:latin typeface="Arial" charset="0"/>
                <a:cs typeface="Arial" charset="0"/>
              </a:rPr>
            </a:br>
            <a:endParaRPr lang="en-US" sz="4000" i="1" smtClean="0">
              <a:latin typeface="Arial" charset="0"/>
              <a:cs typeface="Arial" charset="0"/>
            </a:endParaRPr>
          </a:p>
        </p:txBody>
      </p:sp>
      <p:sp>
        <p:nvSpPr>
          <p:cNvPr id="43011"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Respondent behavior</a:t>
            </a:r>
            <a:endParaRPr lang="en-US" sz="4000" smtClean="0">
              <a:latin typeface="Arial" charset="0"/>
              <a:cs typeface="Arial" charset="0"/>
            </a:endParaRPr>
          </a:p>
          <a:p>
            <a:pPr eaLnBrk="1" hangingPunct="1"/>
            <a:r>
              <a:rPr lang="en-US" sz="4000" smtClean="0">
                <a:latin typeface="Arial" charset="0"/>
                <a:cs typeface="Arial" charset="0"/>
                <a:hlinkClick r:id="rId3" action="ppaction://hlinksldjump"/>
              </a:rPr>
              <a:t>Operant conditioning</a:t>
            </a:r>
            <a:endParaRPr lang="en-US" sz="4000" smtClean="0">
              <a:latin typeface="Arial" charset="0"/>
              <a:cs typeface="Arial" charset="0"/>
            </a:endParaRPr>
          </a:p>
          <a:p>
            <a:pPr eaLnBrk="1" hangingPunct="1"/>
            <a:r>
              <a:rPr lang="en-US" sz="4000" smtClean="0">
                <a:latin typeface="Arial" charset="0"/>
                <a:cs typeface="Arial" charset="0"/>
              </a:rPr>
              <a:t>Operant behavior</a:t>
            </a:r>
            <a:endParaRPr lang="en-US" smtClean="0">
              <a:latin typeface="Arial" charset="0"/>
              <a:cs typeface="Arial" charset="0"/>
            </a:endParaRPr>
          </a:p>
        </p:txBody>
      </p:sp>
      <p:pic>
        <p:nvPicPr>
          <p:cNvPr id="43012" name="Picture 3" descr="MyAP1e_6UN17.jpg"/>
          <p:cNvPicPr>
            <a:picLocks noChangeAspect="1"/>
          </p:cNvPicPr>
          <p:nvPr/>
        </p:nvPicPr>
        <p:blipFill>
          <a:blip r:embed="rId4" cstate="print"/>
          <a:srcRect/>
          <a:stretch>
            <a:fillRect/>
          </a:stretch>
        </p:blipFill>
        <p:spPr bwMode="auto">
          <a:xfrm>
            <a:off x="4495800" y="3733800"/>
            <a:ext cx="4413250" cy="2938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Skinner’s Experiments</a:t>
            </a:r>
            <a:br>
              <a:rPr lang="en-US" smtClean="0">
                <a:latin typeface="Arial" charset="0"/>
                <a:cs typeface="Arial" charset="0"/>
              </a:rPr>
            </a:br>
            <a:endParaRPr lang="en-US" sz="4000" i="1" smtClean="0">
              <a:latin typeface="Arial" charset="0"/>
              <a:cs typeface="Arial" charset="0"/>
            </a:endParaRPr>
          </a:p>
        </p:txBody>
      </p:sp>
      <p:sp>
        <p:nvSpPr>
          <p:cNvPr id="44035"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Edward Thorndike’s Law of Effect</a:t>
            </a:r>
            <a:endParaRPr lang="en-US" sz="4000" smtClean="0">
              <a:latin typeface="Arial" charset="0"/>
              <a:cs typeface="Arial" charset="0"/>
            </a:endParaRPr>
          </a:p>
          <a:p>
            <a:pPr eaLnBrk="1" hangingPunct="1"/>
            <a:r>
              <a:rPr lang="en-US" sz="4000" smtClean="0">
                <a:latin typeface="Arial" charset="0"/>
                <a:cs typeface="Arial" charset="0"/>
              </a:rPr>
              <a:t>B.F. Skinner</a:t>
            </a:r>
          </a:p>
          <a:p>
            <a:pPr lvl="1" eaLnBrk="1" hangingPunct="1"/>
            <a:r>
              <a:rPr lang="en-US" sz="3600" smtClean="0">
                <a:latin typeface="Arial" charset="0"/>
                <a:cs typeface="Arial" charset="0"/>
              </a:rPr>
              <a:t>Behavioral technology</a:t>
            </a:r>
          </a:p>
          <a:p>
            <a:pPr lvl="1" eaLnBrk="1" hangingPunct="1"/>
            <a:r>
              <a:rPr lang="en-US" sz="3600" smtClean="0">
                <a:latin typeface="Arial" charset="0"/>
                <a:cs typeface="Arial" charset="0"/>
              </a:rPr>
              <a:t>Behavior control</a:t>
            </a:r>
            <a:endParaRPr lang="en-US" sz="4000" smtClean="0">
              <a:latin typeface="Arial" charset="0"/>
              <a:cs typeface="Arial" charset="0"/>
            </a:endParaRPr>
          </a:p>
        </p:txBody>
      </p:sp>
      <p:pic>
        <p:nvPicPr>
          <p:cNvPr id="44036" name="Picture 3" descr="MyAP1e_fig_6_11b.jpg"/>
          <p:cNvPicPr>
            <a:picLocks noChangeAspect="1"/>
          </p:cNvPicPr>
          <p:nvPr/>
        </p:nvPicPr>
        <p:blipFill>
          <a:blip r:embed="rId3" cstate="print"/>
          <a:srcRect/>
          <a:stretch>
            <a:fillRect/>
          </a:stretch>
        </p:blipFill>
        <p:spPr bwMode="auto">
          <a:xfrm>
            <a:off x="5145088" y="3733800"/>
            <a:ext cx="3998912" cy="2968625"/>
          </a:xfrm>
          <a:prstGeom prst="rect">
            <a:avLst/>
          </a:prstGeom>
          <a:noFill/>
          <a:ln w="9525">
            <a:noFill/>
            <a:miter lim="800000"/>
            <a:headEnd/>
            <a:tailEnd/>
          </a:ln>
        </p:spPr>
      </p:pic>
      <p:pic>
        <p:nvPicPr>
          <p:cNvPr id="44037" name="Picture 4"/>
          <p:cNvPicPr>
            <a:picLocks noChangeAspect="1" noChangeArrowheads="1"/>
          </p:cNvPicPr>
          <p:nvPr/>
        </p:nvPicPr>
        <p:blipFill>
          <a:blip r:embed="rId4" cstate="print"/>
          <a:srcRect/>
          <a:stretch>
            <a:fillRect/>
          </a:stretch>
        </p:blipFill>
        <p:spPr bwMode="auto">
          <a:xfrm>
            <a:off x="500063" y="4343400"/>
            <a:ext cx="4300537"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Skinner’s Experiments</a:t>
            </a:r>
            <a:br>
              <a:rPr lang="en-US" smtClean="0">
                <a:latin typeface="Arial" charset="0"/>
                <a:cs typeface="Arial" charset="0"/>
              </a:rPr>
            </a:br>
            <a:endParaRPr lang="en-US" sz="4000" i="1" smtClean="0">
              <a:latin typeface="Arial" charset="0"/>
              <a:cs typeface="Arial" charset="0"/>
            </a:endParaRPr>
          </a:p>
        </p:txBody>
      </p:sp>
      <p:sp>
        <p:nvSpPr>
          <p:cNvPr id="45059"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Operant Chamber </a:t>
            </a:r>
            <a:r>
              <a:rPr lang="en-US" sz="4000" smtClean="0">
                <a:latin typeface="Arial" charset="0"/>
                <a:cs typeface="Arial" charset="0"/>
              </a:rPr>
              <a:t>(Skinner Box)</a:t>
            </a:r>
          </a:p>
        </p:txBody>
      </p:sp>
      <p:pic>
        <p:nvPicPr>
          <p:cNvPr id="45060" name="Picture 3" descr="MyAP1e_fig_6_12.jpg"/>
          <p:cNvPicPr>
            <a:picLocks noChangeAspect="1"/>
          </p:cNvPicPr>
          <p:nvPr/>
        </p:nvPicPr>
        <p:blipFill>
          <a:blip r:embed="rId3" cstate="print"/>
          <a:srcRect/>
          <a:stretch>
            <a:fillRect/>
          </a:stretch>
        </p:blipFill>
        <p:spPr bwMode="auto">
          <a:xfrm>
            <a:off x="1536700" y="2590800"/>
            <a:ext cx="6388100" cy="405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Skinner’s Experiments</a:t>
            </a:r>
            <a:br>
              <a:rPr lang="en-US" smtClean="0">
                <a:latin typeface="Arial" charset="0"/>
                <a:cs typeface="Arial" charset="0"/>
              </a:rPr>
            </a:br>
            <a:r>
              <a:rPr lang="en-US" sz="4000" i="1" smtClean="0">
                <a:latin typeface="Arial" charset="0"/>
                <a:cs typeface="Arial" charset="0"/>
              </a:rPr>
              <a:t>Shaping Behavior</a:t>
            </a:r>
          </a:p>
        </p:txBody>
      </p:sp>
      <p:sp>
        <p:nvSpPr>
          <p:cNvPr id="46083"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Shaping</a:t>
            </a:r>
            <a:endParaRPr lang="en-US" sz="4000" smtClean="0">
              <a:latin typeface="Arial" charset="0"/>
              <a:cs typeface="Arial" charset="0"/>
            </a:endParaRPr>
          </a:p>
          <a:p>
            <a:pPr lvl="1" eaLnBrk="1" hangingPunct="1"/>
            <a:r>
              <a:rPr lang="en-US" sz="3600" smtClean="0">
                <a:latin typeface="Arial" charset="0"/>
                <a:cs typeface="Arial" charset="0"/>
              </a:rPr>
              <a:t>Successive approximations</a:t>
            </a:r>
          </a:p>
          <a:p>
            <a:pPr lvl="1" eaLnBrk="1" hangingPunct="1"/>
            <a:r>
              <a:rPr lang="en-US" sz="3600" smtClean="0">
                <a:latin typeface="Arial" charset="0"/>
                <a:cs typeface="Arial" charset="0"/>
                <a:hlinkClick r:id="rId3" action="ppaction://hlinksldjump"/>
              </a:rPr>
              <a:t>Discriminative stimulus</a:t>
            </a:r>
            <a:endParaRPr lang="en-US" smtClean="0">
              <a:latin typeface="Arial" charset="0"/>
              <a:cs typeface="Arial" charset="0"/>
            </a:endParaRPr>
          </a:p>
        </p:txBody>
      </p:sp>
      <p:pic>
        <p:nvPicPr>
          <p:cNvPr id="46084" name="Picture 3" descr="MyAP1e_6UN11.jpg"/>
          <p:cNvPicPr>
            <a:picLocks noChangeAspect="1"/>
          </p:cNvPicPr>
          <p:nvPr/>
        </p:nvPicPr>
        <p:blipFill>
          <a:blip r:embed="rId4" cstate="print"/>
          <a:srcRect/>
          <a:stretch>
            <a:fillRect/>
          </a:stretch>
        </p:blipFill>
        <p:spPr bwMode="auto">
          <a:xfrm>
            <a:off x="381000" y="4038600"/>
            <a:ext cx="836295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Skinner’s Experiments</a:t>
            </a:r>
            <a:br>
              <a:rPr lang="en-US" smtClean="0">
                <a:latin typeface="Arial" charset="0"/>
                <a:cs typeface="Arial" charset="0"/>
              </a:rPr>
            </a:br>
            <a:r>
              <a:rPr lang="en-US" sz="4000" i="1" smtClean="0">
                <a:latin typeface="Arial" charset="0"/>
                <a:cs typeface="Arial" charset="0"/>
              </a:rPr>
              <a:t>Types of Reinforcers</a:t>
            </a:r>
          </a:p>
        </p:txBody>
      </p:sp>
      <p:sp>
        <p:nvSpPr>
          <p:cNvPr id="47107"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Reinforcer</a:t>
            </a:r>
            <a:endParaRPr lang="en-US" sz="4000" smtClean="0">
              <a:latin typeface="Arial" charset="0"/>
              <a:cs typeface="Arial" charset="0"/>
            </a:endParaRPr>
          </a:p>
          <a:p>
            <a:pPr lvl="1" eaLnBrk="1" hangingPunct="1"/>
            <a:r>
              <a:rPr lang="en-US" sz="3600" smtClean="0">
                <a:latin typeface="Arial" charset="0"/>
                <a:cs typeface="Arial" charset="0"/>
                <a:hlinkClick r:id="rId3" action="ppaction://hlinksldjump"/>
              </a:rPr>
              <a:t>Positive reinforcement</a:t>
            </a:r>
            <a:endParaRPr lang="en-US" sz="3600" smtClean="0">
              <a:latin typeface="Arial" charset="0"/>
              <a:cs typeface="Arial" charset="0"/>
            </a:endParaRPr>
          </a:p>
          <a:p>
            <a:pPr lvl="1" eaLnBrk="1" hangingPunct="1"/>
            <a:r>
              <a:rPr lang="en-US" sz="3600" smtClean="0">
                <a:latin typeface="Arial" charset="0"/>
                <a:cs typeface="Arial" charset="0"/>
                <a:hlinkClick r:id="rId4" action="ppaction://hlinksldjump"/>
              </a:rPr>
              <a:t>Negative reinforcement</a:t>
            </a:r>
            <a:endParaRPr lang="en-US" smtClean="0">
              <a:latin typeface="Arial" charset="0"/>
              <a:cs typeface="Arial" charset="0"/>
            </a:endParaRPr>
          </a:p>
        </p:txBody>
      </p:sp>
      <p:pic>
        <p:nvPicPr>
          <p:cNvPr id="47108" name="Picture 6"/>
          <p:cNvPicPr>
            <a:picLocks noChangeAspect="1" noChangeArrowheads="1"/>
          </p:cNvPicPr>
          <p:nvPr/>
        </p:nvPicPr>
        <p:blipFill>
          <a:blip r:embed="rId5" cstate="print"/>
          <a:srcRect/>
          <a:stretch>
            <a:fillRect/>
          </a:stretch>
        </p:blipFill>
        <p:spPr bwMode="auto">
          <a:xfrm>
            <a:off x="223838" y="4019550"/>
            <a:ext cx="8696325" cy="200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Skinner’s Experiments</a:t>
            </a:r>
            <a:br>
              <a:rPr lang="en-US" smtClean="0">
                <a:latin typeface="Arial" charset="0"/>
                <a:cs typeface="Arial" charset="0"/>
              </a:rPr>
            </a:br>
            <a:r>
              <a:rPr lang="en-US" sz="4000" i="1" smtClean="0">
                <a:latin typeface="Arial" charset="0"/>
                <a:cs typeface="Arial" charset="0"/>
              </a:rPr>
              <a:t>Types of Reinforcers</a:t>
            </a:r>
          </a:p>
        </p:txBody>
      </p:sp>
      <p:sp>
        <p:nvSpPr>
          <p:cNvPr id="48131"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Reinforcer</a:t>
            </a:r>
            <a:endParaRPr lang="en-US" sz="4000" smtClean="0">
              <a:latin typeface="Arial" charset="0"/>
              <a:cs typeface="Arial" charset="0"/>
            </a:endParaRPr>
          </a:p>
          <a:p>
            <a:pPr lvl="1" eaLnBrk="1" hangingPunct="1"/>
            <a:r>
              <a:rPr lang="en-US" sz="3600" smtClean="0">
                <a:latin typeface="Arial" charset="0"/>
                <a:cs typeface="Arial" charset="0"/>
                <a:hlinkClick r:id="rId3" action="ppaction://hlinksldjump"/>
              </a:rPr>
              <a:t>Positive reinforcement</a:t>
            </a:r>
            <a:endParaRPr lang="en-US" sz="3600" smtClean="0">
              <a:latin typeface="Arial" charset="0"/>
              <a:cs typeface="Arial" charset="0"/>
            </a:endParaRPr>
          </a:p>
          <a:p>
            <a:pPr lvl="1" eaLnBrk="1" hangingPunct="1"/>
            <a:r>
              <a:rPr lang="en-US" sz="3600" smtClean="0">
                <a:latin typeface="Arial" charset="0"/>
                <a:cs typeface="Arial" charset="0"/>
                <a:hlinkClick r:id="rId4" action="ppaction://hlinksldjump"/>
              </a:rPr>
              <a:t>Negative reinforcement</a:t>
            </a:r>
            <a:endParaRPr lang="en-US" smtClean="0">
              <a:latin typeface="Arial" charset="0"/>
              <a:cs typeface="Arial" charset="0"/>
            </a:endParaRPr>
          </a:p>
        </p:txBody>
      </p:sp>
      <p:pic>
        <p:nvPicPr>
          <p:cNvPr id="48132" name="Picture 5"/>
          <p:cNvPicPr>
            <a:picLocks noChangeAspect="1" noChangeArrowheads="1"/>
          </p:cNvPicPr>
          <p:nvPr/>
        </p:nvPicPr>
        <p:blipFill>
          <a:blip r:embed="rId5" cstate="print"/>
          <a:srcRect/>
          <a:stretch>
            <a:fillRect/>
          </a:stretch>
        </p:blipFill>
        <p:spPr bwMode="auto">
          <a:xfrm>
            <a:off x="223838" y="4019550"/>
            <a:ext cx="8696325" cy="200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Skinner’s Experiments</a:t>
            </a:r>
            <a:br>
              <a:rPr lang="en-US" smtClean="0">
                <a:latin typeface="Arial" charset="0"/>
                <a:cs typeface="Arial" charset="0"/>
              </a:rPr>
            </a:br>
            <a:r>
              <a:rPr lang="en-US" sz="4000" i="1" smtClean="0">
                <a:latin typeface="Arial" charset="0"/>
                <a:cs typeface="Arial" charset="0"/>
              </a:rPr>
              <a:t>Types of Reinforcers</a:t>
            </a:r>
          </a:p>
        </p:txBody>
      </p:sp>
      <p:sp>
        <p:nvSpPr>
          <p:cNvPr id="49155" name="Content Placeholder 2"/>
          <p:cNvSpPr>
            <a:spLocks noGrp="1"/>
          </p:cNvSpPr>
          <p:nvPr>
            <p:ph idx="1"/>
          </p:nvPr>
        </p:nvSpPr>
        <p:spPr>
          <a:xfrm>
            <a:off x="457200" y="1600200"/>
            <a:ext cx="8686800" cy="4525963"/>
          </a:xfrm>
        </p:spPr>
        <p:txBody>
          <a:bodyPr/>
          <a:lstStyle/>
          <a:p>
            <a:pPr eaLnBrk="1" hangingPunct="1"/>
            <a:r>
              <a:rPr lang="en-US" sz="4000" smtClean="0">
                <a:latin typeface="Arial" charset="0"/>
                <a:cs typeface="Arial" charset="0"/>
                <a:hlinkClick r:id="rId2" action="ppaction://hlinksldjump"/>
              </a:rPr>
              <a:t>Primary reinforcer</a:t>
            </a:r>
            <a:endParaRPr lang="en-US" sz="4000" smtClean="0">
              <a:latin typeface="Arial" charset="0"/>
              <a:cs typeface="Arial" charset="0"/>
            </a:endParaRPr>
          </a:p>
          <a:p>
            <a:pPr eaLnBrk="1" hangingPunct="1"/>
            <a:r>
              <a:rPr lang="en-US" sz="4000" smtClean="0">
                <a:latin typeface="Arial" charset="0"/>
                <a:cs typeface="Arial" charset="0"/>
                <a:hlinkClick r:id="rId3" action="ppaction://hlinksldjump"/>
              </a:rPr>
              <a:t>Conditioned reinforcer</a:t>
            </a:r>
            <a:endParaRPr lang="en-US" sz="4000" smtClean="0">
              <a:latin typeface="Arial" charset="0"/>
              <a:cs typeface="Arial" charset="0"/>
            </a:endParaRPr>
          </a:p>
          <a:p>
            <a:pPr lvl="1" eaLnBrk="1" hangingPunct="1"/>
            <a:r>
              <a:rPr lang="en-US" sz="3600" smtClean="0">
                <a:latin typeface="Arial" charset="0"/>
                <a:cs typeface="Arial" charset="0"/>
              </a:rPr>
              <a:t>Secondary                                    reinforcer</a:t>
            </a:r>
          </a:p>
          <a:p>
            <a:pPr eaLnBrk="1" hangingPunct="1"/>
            <a:r>
              <a:rPr lang="en-US" sz="4000" smtClean="0">
                <a:latin typeface="Arial" charset="0"/>
                <a:cs typeface="Arial" charset="0"/>
              </a:rPr>
              <a:t>Immediate vs                               delayed                                  reinforcers</a:t>
            </a:r>
            <a:endParaRPr lang="en-US" smtClean="0">
              <a:latin typeface="Arial" charset="0"/>
              <a:cs typeface="Arial" charset="0"/>
            </a:endParaRPr>
          </a:p>
        </p:txBody>
      </p:sp>
      <p:pic>
        <p:nvPicPr>
          <p:cNvPr id="49156" name="Picture 4"/>
          <p:cNvPicPr>
            <a:picLocks noChangeAspect="1" noChangeArrowheads="1"/>
          </p:cNvPicPr>
          <p:nvPr/>
        </p:nvPicPr>
        <p:blipFill>
          <a:blip r:embed="rId4" cstate="print"/>
          <a:srcRect/>
          <a:stretch>
            <a:fillRect/>
          </a:stretch>
        </p:blipFill>
        <p:spPr bwMode="auto">
          <a:xfrm>
            <a:off x="4953000" y="3138488"/>
            <a:ext cx="3962400" cy="3567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Skinner’s Experiments</a:t>
            </a:r>
            <a:br>
              <a:rPr lang="en-US" smtClean="0">
                <a:latin typeface="Arial" charset="0"/>
                <a:cs typeface="Arial" charset="0"/>
              </a:rPr>
            </a:br>
            <a:r>
              <a:rPr lang="en-US" sz="4000" i="1" smtClean="0">
                <a:latin typeface="Arial" charset="0"/>
                <a:cs typeface="Arial" charset="0"/>
              </a:rPr>
              <a:t>Reinforcement Schedules</a:t>
            </a:r>
          </a:p>
        </p:txBody>
      </p:sp>
      <p:sp>
        <p:nvSpPr>
          <p:cNvPr id="50179"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Continuous reinforcement</a:t>
            </a:r>
            <a:endParaRPr lang="en-US" sz="4000" smtClean="0">
              <a:latin typeface="Arial" charset="0"/>
              <a:cs typeface="Arial" charset="0"/>
            </a:endParaRPr>
          </a:p>
          <a:p>
            <a:pPr eaLnBrk="1" hangingPunct="1"/>
            <a:r>
              <a:rPr lang="en-US" sz="4000" smtClean="0">
                <a:latin typeface="Arial" charset="0"/>
                <a:cs typeface="Arial" charset="0"/>
                <a:hlinkClick r:id="rId3" action="ppaction://hlinksldjump"/>
              </a:rPr>
              <a:t>Partial (intermittent) reinforcement</a:t>
            </a:r>
            <a:endParaRPr lang="en-US" sz="4000" smtClean="0">
              <a:latin typeface="Arial" charset="0"/>
              <a:cs typeface="Arial" charset="0"/>
            </a:endParaRPr>
          </a:p>
          <a:p>
            <a:pPr eaLnBrk="1" hangingPunct="1"/>
            <a:r>
              <a:rPr lang="en-US" sz="4000" smtClean="0">
                <a:latin typeface="Arial" charset="0"/>
                <a:cs typeface="Arial" charset="0"/>
              </a:rPr>
              <a:t>Schedules</a:t>
            </a:r>
          </a:p>
          <a:p>
            <a:pPr lvl="1" eaLnBrk="1" hangingPunct="1"/>
            <a:r>
              <a:rPr lang="en-US" sz="3600" smtClean="0">
                <a:latin typeface="Arial" charset="0"/>
                <a:cs typeface="Arial" charset="0"/>
                <a:hlinkClick r:id="rId4" action="ppaction://hlinksldjump"/>
              </a:rPr>
              <a:t>Fixed-ratio schedule</a:t>
            </a:r>
            <a:endParaRPr lang="en-US" sz="3600" smtClean="0">
              <a:latin typeface="Arial" charset="0"/>
              <a:cs typeface="Arial" charset="0"/>
            </a:endParaRPr>
          </a:p>
          <a:p>
            <a:pPr lvl="1" eaLnBrk="1" hangingPunct="1"/>
            <a:r>
              <a:rPr lang="en-US" sz="3600" smtClean="0">
                <a:latin typeface="Arial" charset="0"/>
                <a:cs typeface="Arial" charset="0"/>
                <a:hlinkClick r:id="rId5" action="ppaction://hlinksldjump"/>
              </a:rPr>
              <a:t>Variable-ratio schedule</a:t>
            </a:r>
            <a:endParaRPr lang="en-US" sz="3600" smtClean="0">
              <a:latin typeface="Arial" charset="0"/>
              <a:cs typeface="Arial" charset="0"/>
            </a:endParaRPr>
          </a:p>
          <a:p>
            <a:pPr lvl="1" eaLnBrk="1" hangingPunct="1"/>
            <a:r>
              <a:rPr lang="en-US" sz="3600" smtClean="0">
                <a:latin typeface="Arial" charset="0"/>
                <a:cs typeface="Arial" charset="0"/>
                <a:hlinkClick r:id="rId6" action="ppaction://hlinksldjump"/>
              </a:rPr>
              <a:t>Fixed-interval schedule</a:t>
            </a:r>
            <a:endParaRPr lang="en-US" sz="3600" smtClean="0">
              <a:latin typeface="Arial" charset="0"/>
              <a:cs typeface="Arial" charset="0"/>
            </a:endParaRPr>
          </a:p>
          <a:p>
            <a:pPr lvl="1" eaLnBrk="1" hangingPunct="1"/>
            <a:r>
              <a:rPr lang="en-US" sz="3600" smtClean="0">
                <a:latin typeface="Arial" charset="0"/>
                <a:cs typeface="Arial" charset="0"/>
                <a:hlinkClick r:id="rId7" action="ppaction://hlinksldjump"/>
              </a:rPr>
              <a:t>Variable-interval schedule</a:t>
            </a:r>
            <a:endParaRPr lang="en-US" smtClean="0">
              <a:latin typeface="Arial" charset="0"/>
              <a:cs typeface="Arial" charset="0"/>
            </a:endParaRPr>
          </a:p>
        </p:txBody>
      </p:sp>
      <p:pic>
        <p:nvPicPr>
          <p:cNvPr id="50180" name="Picture 3" descr="MyAP1e_6UN20.jpg"/>
          <p:cNvPicPr>
            <a:picLocks noChangeAspect="1"/>
          </p:cNvPicPr>
          <p:nvPr/>
        </p:nvPicPr>
        <p:blipFill>
          <a:blip r:embed="rId8" cstate="print"/>
          <a:srcRect/>
          <a:stretch>
            <a:fillRect/>
          </a:stretch>
        </p:blipFill>
        <p:spPr bwMode="auto">
          <a:xfrm>
            <a:off x="6127750" y="3124200"/>
            <a:ext cx="2824163"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Skinner’s Experiments</a:t>
            </a:r>
            <a:br>
              <a:rPr lang="en-US" sz="4400" dirty="0">
                <a:ea typeface="+mj-ea"/>
                <a:cs typeface="Arial" charset="0"/>
              </a:rPr>
            </a:br>
            <a:r>
              <a:rPr lang="en-US" sz="4000" i="1" dirty="0">
                <a:ea typeface="+mj-ea"/>
                <a:cs typeface="Arial" charset="0"/>
              </a:rPr>
              <a:t>Reinforcement Schedules</a:t>
            </a:r>
          </a:p>
        </p:txBody>
      </p:sp>
      <p:pic>
        <p:nvPicPr>
          <p:cNvPr id="51203" name="Picture 5"/>
          <p:cNvPicPr>
            <a:picLocks noChangeAspect="1" noChangeArrowheads="1"/>
          </p:cNvPicPr>
          <p:nvPr/>
        </p:nvPicPr>
        <p:blipFill>
          <a:blip r:embed="rId2" cstate="print"/>
          <a:srcRect/>
          <a:stretch>
            <a:fillRect/>
          </a:stretch>
        </p:blipFill>
        <p:spPr bwMode="auto">
          <a:xfrm>
            <a:off x="0" y="2190750"/>
            <a:ext cx="9163050"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Introduction</a:t>
            </a:r>
            <a:br>
              <a:rPr lang="en-US" smtClean="0">
                <a:latin typeface="Arial" charset="0"/>
                <a:cs typeface="Arial" charset="0"/>
              </a:rPr>
            </a:br>
            <a:endParaRPr lang="en-US" sz="4000" i="1" smtClean="0">
              <a:latin typeface="Arial" charset="0"/>
              <a:cs typeface="Arial" charset="0"/>
            </a:endParaRPr>
          </a:p>
        </p:txBody>
      </p:sp>
      <p:sp>
        <p:nvSpPr>
          <p:cNvPr id="6147"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Learning</a:t>
            </a:r>
            <a:endParaRPr lang="en-US" sz="4000" smtClean="0">
              <a:latin typeface="Arial" charset="0"/>
              <a:cs typeface="Arial" charset="0"/>
            </a:endParaRPr>
          </a:p>
          <a:p>
            <a:pPr eaLnBrk="1" hangingPunct="1"/>
            <a:r>
              <a:rPr lang="en-US" sz="4000" smtClean="0">
                <a:latin typeface="Arial" charset="0"/>
                <a:cs typeface="Arial" charset="0"/>
                <a:hlinkClick r:id="rId3" action="ppaction://hlinksldjump"/>
              </a:rPr>
              <a:t>Habituation</a:t>
            </a:r>
            <a:endParaRPr lang="en-US" sz="4000" smtClean="0">
              <a:latin typeface="Arial" charset="0"/>
              <a:cs typeface="Arial" charset="0"/>
            </a:endParaRPr>
          </a:p>
          <a:p>
            <a:pPr eaLnBrk="1" hangingPunct="1"/>
            <a:r>
              <a:rPr lang="en-US" sz="4000" smtClean="0">
                <a:latin typeface="Arial" charset="0"/>
                <a:cs typeface="Arial" charset="0"/>
                <a:hlinkClick r:id="rId4" action="ppaction://hlinksldjump"/>
              </a:rPr>
              <a:t>Associative learning</a:t>
            </a:r>
            <a:endParaRPr lang="en-US" sz="4000" smtClean="0">
              <a:latin typeface="Arial" charset="0"/>
              <a:cs typeface="Arial" charset="0"/>
            </a:endParaRPr>
          </a:p>
          <a:p>
            <a:pPr lvl="1" eaLnBrk="1" hangingPunct="1"/>
            <a:r>
              <a:rPr lang="en-US" sz="3600" smtClean="0">
                <a:latin typeface="Arial" charset="0"/>
                <a:cs typeface="Arial" charset="0"/>
                <a:hlinkClick r:id="rId5" action="ppaction://hlinksldjump"/>
              </a:rPr>
              <a:t>Classical conditioning</a:t>
            </a:r>
            <a:endParaRPr lang="en-US" sz="3600" smtClean="0">
              <a:latin typeface="Arial" charset="0"/>
              <a:cs typeface="Arial" charset="0"/>
            </a:endParaRPr>
          </a:p>
          <a:p>
            <a:pPr lvl="1" eaLnBrk="1" hangingPunct="1"/>
            <a:r>
              <a:rPr lang="en-US" sz="3600" smtClean="0">
                <a:latin typeface="Arial" charset="0"/>
                <a:cs typeface="Arial" charset="0"/>
                <a:hlinkClick r:id="rId6" action="ppaction://hlinksldjump"/>
              </a:rPr>
              <a:t>Operant conditioning</a:t>
            </a:r>
            <a:endParaRPr lang="en-US" sz="3600" smtClean="0">
              <a:latin typeface="Arial" charset="0"/>
              <a:cs typeface="Arial" charset="0"/>
            </a:endParaRPr>
          </a:p>
          <a:p>
            <a:pPr lvl="1" eaLnBrk="1" hangingPunct="1"/>
            <a:r>
              <a:rPr lang="en-US" sz="3600" smtClean="0">
                <a:latin typeface="Arial" charset="0"/>
                <a:cs typeface="Arial" charset="0"/>
                <a:hlinkClick r:id="rId7" action="ppaction://hlinksldjump"/>
              </a:rPr>
              <a:t>Observational learning</a:t>
            </a:r>
            <a:endParaRPr lang="en-US" sz="3600" smtClean="0">
              <a:latin typeface="Arial" charset="0"/>
              <a:cs typeface="Arial" charset="0"/>
            </a:endParaRPr>
          </a:p>
          <a:p>
            <a:pPr lvl="1" eaLnBrk="1" hangingPunct="1"/>
            <a:endParaRPr lang="en-US" smtClean="0">
              <a:latin typeface="Arial" charset="0"/>
              <a:cs typeface="Arial" charset="0"/>
            </a:endParaRPr>
          </a:p>
        </p:txBody>
      </p:sp>
      <p:pic>
        <p:nvPicPr>
          <p:cNvPr id="6148" name="Picture 3" descr="MyAP1e_6UN01.jpg"/>
          <p:cNvPicPr>
            <a:picLocks noChangeAspect="1"/>
          </p:cNvPicPr>
          <p:nvPr/>
        </p:nvPicPr>
        <p:blipFill>
          <a:blip r:embed="rId8" cstate="print"/>
          <a:srcRect/>
          <a:stretch>
            <a:fillRect/>
          </a:stretch>
        </p:blipFill>
        <p:spPr bwMode="auto">
          <a:xfrm>
            <a:off x="5889625" y="3429000"/>
            <a:ext cx="3081338" cy="3157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Skinner’s Experiments</a:t>
            </a:r>
            <a:br>
              <a:rPr lang="en-US" sz="4400" dirty="0">
                <a:ea typeface="+mj-ea"/>
                <a:cs typeface="Arial" charset="0"/>
              </a:rPr>
            </a:br>
            <a:r>
              <a:rPr lang="en-US" sz="4000" i="1" dirty="0">
                <a:ea typeface="+mj-ea"/>
                <a:cs typeface="Arial" charset="0"/>
              </a:rPr>
              <a:t>Reinforcement Schedules</a:t>
            </a:r>
          </a:p>
        </p:txBody>
      </p:sp>
      <p:pic>
        <p:nvPicPr>
          <p:cNvPr id="52227" name="Picture 2"/>
          <p:cNvPicPr>
            <a:picLocks noChangeAspect="1" noChangeArrowheads="1"/>
          </p:cNvPicPr>
          <p:nvPr/>
        </p:nvPicPr>
        <p:blipFill>
          <a:blip r:embed="rId2" cstate="print"/>
          <a:srcRect/>
          <a:stretch>
            <a:fillRect/>
          </a:stretch>
        </p:blipFill>
        <p:spPr bwMode="auto">
          <a:xfrm>
            <a:off x="0" y="2190750"/>
            <a:ext cx="9163050"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Skinner’s Experiments</a:t>
            </a:r>
            <a:br>
              <a:rPr lang="en-US" sz="4400" dirty="0">
                <a:ea typeface="+mj-ea"/>
                <a:cs typeface="Arial" charset="0"/>
              </a:rPr>
            </a:br>
            <a:r>
              <a:rPr lang="en-US" sz="4000" i="1" dirty="0">
                <a:ea typeface="+mj-ea"/>
                <a:cs typeface="Arial" charset="0"/>
              </a:rPr>
              <a:t>Reinforcement Schedules</a:t>
            </a:r>
          </a:p>
        </p:txBody>
      </p:sp>
      <p:pic>
        <p:nvPicPr>
          <p:cNvPr id="53251" name="Picture 2"/>
          <p:cNvPicPr>
            <a:picLocks noChangeAspect="1" noChangeArrowheads="1"/>
          </p:cNvPicPr>
          <p:nvPr/>
        </p:nvPicPr>
        <p:blipFill>
          <a:blip r:embed="rId2" cstate="print"/>
          <a:srcRect/>
          <a:stretch>
            <a:fillRect/>
          </a:stretch>
        </p:blipFill>
        <p:spPr bwMode="auto">
          <a:xfrm>
            <a:off x="0" y="2190750"/>
            <a:ext cx="9163050"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Skinner’s Experiments</a:t>
            </a:r>
            <a:br>
              <a:rPr lang="en-US" sz="4400" dirty="0">
                <a:ea typeface="+mj-ea"/>
                <a:cs typeface="Arial" charset="0"/>
              </a:rPr>
            </a:br>
            <a:r>
              <a:rPr lang="en-US" sz="4000" i="1" dirty="0">
                <a:ea typeface="+mj-ea"/>
                <a:cs typeface="Arial" charset="0"/>
              </a:rPr>
              <a:t>Reinforcement Schedules</a:t>
            </a:r>
          </a:p>
        </p:txBody>
      </p:sp>
      <p:pic>
        <p:nvPicPr>
          <p:cNvPr id="54275" name="Picture 2"/>
          <p:cNvPicPr>
            <a:picLocks noChangeAspect="1" noChangeArrowheads="1"/>
          </p:cNvPicPr>
          <p:nvPr/>
        </p:nvPicPr>
        <p:blipFill>
          <a:blip r:embed="rId2" cstate="print"/>
          <a:srcRect/>
          <a:stretch>
            <a:fillRect/>
          </a:stretch>
        </p:blipFill>
        <p:spPr bwMode="auto">
          <a:xfrm>
            <a:off x="0" y="2190750"/>
            <a:ext cx="9163050"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Skinner’s Experiments</a:t>
            </a:r>
            <a:br>
              <a:rPr lang="en-US" sz="4400" dirty="0">
                <a:ea typeface="+mj-ea"/>
                <a:cs typeface="Arial" charset="0"/>
              </a:rPr>
            </a:br>
            <a:r>
              <a:rPr lang="en-US" sz="4000" i="1" dirty="0">
                <a:ea typeface="+mj-ea"/>
                <a:cs typeface="Arial" charset="0"/>
              </a:rPr>
              <a:t>Reinforcement Schedules</a:t>
            </a:r>
          </a:p>
        </p:txBody>
      </p:sp>
      <p:pic>
        <p:nvPicPr>
          <p:cNvPr id="55299" name="Picture 2"/>
          <p:cNvPicPr>
            <a:picLocks noChangeAspect="1" noChangeArrowheads="1"/>
          </p:cNvPicPr>
          <p:nvPr/>
        </p:nvPicPr>
        <p:blipFill>
          <a:blip r:embed="rId2" cstate="print"/>
          <a:srcRect/>
          <a:stretch>
            <a:fillRect/>
          </a:stretch>
        </p:blipFill>
        <p:spPr bwMode="auto">
          <a:xfrm>
            <a:off x="0" y="2190750"/>
            <a:ext cx="9163050"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Skinner’s Experiments</a:t>
            </a:r>
            <a:br>
              <a:rPr lang="en-US" sz="4400" dirty="0">
                <a:ea typeface="+mj-ea"/>
                <a:cs typeface="Arial" charset="0"/>
              </a:rPr>
            </a:br>
            <a:r>
              <a:rPr lang="en-US" sz="4000" i="1" dirty="0">
                <a:ea typeface="+mj-ea"/>
                <a:cs typeface="Arial" charset="0"/>
              </a:rPr>
              <a:t>Reinforcement Schedules</a:t>
            </a:r>
          </a:p>
        </p:txBody>
      </p:sp>
      <p:pic>
        <p:nvPicPr>
          <p:cNvPr id="56323" name="Picture 2"/>
          <p:cNvPicPr>
            <a:picLocks noChangeAspect="1" noChangeArrowheads="1"/>
          </p:cNvPicPr>
          <p:nvPr/>
        </p:nvPicPr>
        <p:blipFill>
          <a:blip r:embed="rId2" cstate="print"/>
          <a:srcRect/>
          <a:stretch>
            <a:fillRect/>
          </a:stretch>
        </p:blipFill>
        <p:spPr bwMode="auto">
          <a:xfrm>
            <a:off x="0" y="2190750"/>
            <a:ext cx="9163050"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Skinner’s Experiments</a:t>
            </a:r>
            <a:br>
              <a:rPr lang="en-US" sz="4400" dirty="0">
                <a:ea typeface="+mj-ea"/>
                <a:cs typeface="Arial" charset="0"/>
              </a:rPr>
            </a:br>
            <a:r>
              <a:rPr lang="en-US" sz="4000" i="1" dirty="0">
                <a:ea typeface="+mj-ea"/>
                <a:cs typeface="Arial" charset="0"/>
              </a:rPr>
              <a:t>Reinforcement Schedules</a:t>
            </a:r>
          </a:p>
        </p:txBody>
      </p:sp>
      <p:pic>
        <p:nvPicPr>
          <p:cNvPr id="57347" name="Picture 2"/>
          <p:cNvPicPr>
            <a:picLocks noChangeAspect="1" noChangeArrowheads="1"/>
          </p:cNvPicPr>
          <p:nvPr/>
        </p:nvPicPr>
        <p:blipFill>
          <a:blip r:embed="rId2" cstate="print"/>
          <a:srcRect/>
          <a:stretch>
            <a:fillRect/>
          </a:stretch>
        </p:blipFill>
        <p:spPr bwMode="auto">
          <a:xfrm>
            <a:off x="0" y="2190750"/>
            <a:ext cx="9163050"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Skinner’s Experiments</a:t>
            </a:r>
            <a:br>
              <a:rPr lang="en-US" sz="4400" dirty="0">
                <a:ea typeface="+mj-ea"/>
                <a:cs typeface="Arial" charset="0"/>
              </a:rPr>
            </a:br>
            <a:r>
              <a:rPr lang="en-US" sz="4000" i="1" dirty="0">
                <a:ea typeface="+mj-ea"/>
                <a:cs typeface="Arial" charset="0"/>
              </a:rPr>
              <a:t>Reinforcement Schedules</a:t>
            </a:r>
          </a:p>
        </p:txBody>
      </p:sp>
      <p:pic>
        <p:nvPicPr>
          <p:cNvPr id="58371" name="Picture 2"/>
          <p:cNvPicPr>
            <a:picLocks noChangeAspect="1" noChangeArrowheads="1"/>
          </p:cNvPicPr>
          <p:nvPr/>
        </p:nvPicPr>
        <p:blipFill>
          <a:blip r:embed="rId2" cstate="print"/>
          <a:srcRect/>
          <a:stretch>
            <a:fillRect/>
          </a:stretch>
        </p:blipFill>
        <p:spPr bwMode="auto">
          <a:xfrm>
            <a:off x="0" y="2190750"/>
            <a:ext cx="9163050"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Skinner’s Experiments</a:t>
            </a:r>
            <a:br>
              <a:rPr lang="en-US" sz="4400" dirty="0">
                <a:ea typeface="+mj-ea"/>
                <a:cs typeface="Arial" charset="0"/>
              </a:rPr>
            </a:br>
            <a:r>
              <a:rPr lang="en-US" sz="4000" i="1" dirty="0">
                <a:ea typeface="+mj-ea"/>
                <a:cs typeface="Arial" charset="0"/>
              </a:rPr>
              <a:t>Reinforcement Schedules</a:t>
            </a:r>
          </a:p>
        </p:txBody>
      </p:sp>
      <p:pic>
        <p:nvPicPr>
          <p:cNvPr id="59395" name="Picture 4"/>
          <p:cNvPicPr>
            <a:picLocks noChangeAspect="1" noChangeArrowheads="1"/>
          </p:cNvPicPr>
          <p:nvPr/>
        </p:nvPicPr>
        <p:blipFill>
          <a:blip r:embed="rId2" cstate="print"/>
          <a:srcRect/>
          <a:stretch>
            <a:fillRect/>
          </a:stretch>
        </p:blipFill>
        <p:spPr bwMode="auto">
          <a:xfrm>
            <a:off x="0" y="2190750"/>
            <a:ext cx="9163050" cy="314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Skinner’s Experiments</a:t>
            </a:r>
            <a:br>
              <a:rPr lang="en-US" sz="4400" dirty="0">
                <a:ea typeface="+mj-ea"/>
                <a:cs typeface="Arial" charset="0"/>
              </a:rPr>
            </a:br>
            <a:r>
              <a:rPr lang="en-US" sz="4000" i="1" dirty="0">
                <a:ea typeface="+mj-ea"/>
                <a:cs typeface="Arial" charset="0"/>
              </a:rPr>
              <a:t>Reinforcement Schedules</a:t>
            </a:r>
          </a:p>
        </p:txBody>
      </p:sp>
      <p:pic>
        <p:nvPicPr>
          <p:cNvPr id="60419" name="Picture 2"/>
          <p:cNvPicPr>
            <a:picLocks noChangeAspect="1" noChangeArrowheads="1"/>
          </p:cNvPicPr>
          <p:nvPr/>
        </p:nvPicPr>
        <p:blipFill>
          <a:blip r:embed="rId2" cstate="print"/>
          <a:srcRect/>
          <a:stretch>
            <a:fillRect/>
          </a:stretch>
        </p:blipFill>
        <p:spPr bwMode="auto">
          <a:xfrm>
            <a:off x="142875" y="1647825"/>
            <a:ext cx="8858250" cy="521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Skinner’s Experiments</a:t>
            </a:r>
            <a:br>
              <a:rPr lang="en-US" sz="4400" dirty="0">
                <a:ea typeface="+mj-ea"/>
                <a:cs typeface="Arial" charset="0"/>
              </a:rPr>
            </a:br>
            <a:r>
              <a:rPr lang="en-US" sz="4000" i="1" dirty="0">
                <a:ea typeface="+mj-ea"/>
                <a:cs typeface="Arial" charset="0"/>
              </a:rPr>
              <a:t>Reinforcement Schedules</a:t>
            </a:r>
          </a:p>
        </p:txBody>
      </p:sp>
      <p:pic>
        <p:nvPicPr>
          <p:cNvPr id="61443" name="Picture 2"/>
          <p:cNvPicPr>
            <a:picLocks noChangeAspect="1" noChangeArrowheads="1"/>
          </p:cNvPicPr>
          <p:nvPr/>
        </p:nvPicPr>
        <p:blipFill>
          <a:blip r:embed="rId2" cstate="print"/>
          <a:srcRect/>
          <a:stretch>
            <a:fillRect/>
          </a:stretch>
        </p:blipFill>
        <p:spPr bwMode="auto">
          <a:xfrm>
            <a:off x="142875" y="1647825"/>
            <a:ext cx="8858250" cy="521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Classical Conditioning</a:t>
            </a:r>
            <a:br>
              <a:rPr lang="en-US" sz="4400" dirty="0">
                <a:ea typeface="+mj-ea"/>
                <a:cs typeface="Arial" charset="0"/>
              </a:rPr>
            </a:br>
            <a:endParaRPr lang="en-US" sz="4000" i="1" dirty="0">
              <a:ea typeface="+mj-ea"/>
              <a:cs typeface="Arial" charset="0"/>
            </a:endParaRPr>
          </a:p>
        </p:txBody>
      </p:sp>
      <p:pic>
        <p:nvPicPr>
          <p:cNvPr id="7171" name="Picture 2"/>
          <p:cNvPicPr>
            <a:picLocks noChangeAspect="1" noChangeArrowheads="1"/>
          </p:cNvPicPr>
          <p:nvPr/>
        </p:nvPicPr>
        <p:blipFill>
          <a:blip r:embed="rId2" cstate="print"/>
          <a:srcRect/>
          <a:stretch>
            <a:fillRect/>
          </a:stretch>
        </p:blipFill>
        <p:spPr bwMode="auto">
          <a:xfrm>
            <a:off x="485775" y="1343025"/>
            <a:ext cx="8172450" cy="5286375"/>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Skinner’s Experiments</a:t>
            </a:r>
            <a:br>
              <a:rPr lang="en-US" sz="4400" dirty="0">
                <a:ea typeface="+mj-ea"/>
                <a:cs typeface="Arial" charset="0"/>
              </a:rPr>
            </a:br>
            <a:r>
              <a:rPr lang="en-US" sz="4000" i="1" dirty="0">
                <a:ea typeface="+mj-ea"/>
                <a:cs typeface="Arial" charset="0"/>
              </a:rPr>
              <a:t>Reinforcement Schedules</a:t>
            </a:r>
          </a:p>
        </p:txBody>
      </p:sp>
      <p:pic>
        <p:nvPicPr>
          <p:cNvPr id="62467" name="Picture 2"/>
          <p:cNvPicPr>
            <a:picLocks noChangeAspect="1" noChangeArrowheads="1"/>
          </p:cNvPicPr>
          <p:nvPr/>
        </p:nvPicPr>
        <p:blipFill>
          <a:blip r:embed="rId2" cstate="print"/>
          <a:srcRect/>
          <a:stretch>
            <a:fillRect/>
          </a:stretch>
        </p:blipFill>
        <p:spPr bwMode="auto">
          <a:xfrm>
            <a:off x="142875" y="1647825"/>
            <a:ext cx="8858250" cy="521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Skinner’s Experiments</a:t>
            </a:r>
            <a:br>
              <a:rPr lang="en-US" sz="4400" dirty="0">
                <a:ea typeface="+mj-ea"/>
                <a:cs typeface="Arial" charset="0"/>
              </a:rPr>
            </a:br>
            <a:r>
              <a:rPr lang="en-US" sz="4000" i="1" dirty="0">
                <a:ea typeface="+mj-ea"/>
                <a:cs typeface="Arial" charset="0"/>
              </a:rPr>
              <a:t>Reinforcement Schedules</a:t>
            </a:r>
          </a:p>
        </p:txBody>
      </p:sp>
      <p:pic>
        <p:nvPicPr>
          <p:cNvPr id="63491" name="Picture 2"/>
          <p:cNvPicPr>
            <a:picLocks noChangeAspect="1" noChangeArrowheads="1"/>
          </p:cNvPicPr>
          <p:nvPr/>
        </p:nvPicPr>
        <p:blipFill>
          <a:blip r:embed="rId2" cstate="print"/>
          <a:srcRect/>
          <a:stretch>
            <a:fillRect/>
          </a:stretch>
        </p:blipFill>
        <p:spPr bwMode="auto">
          <a:xfrm>
            <a:off x="142875" y="1647825"/>
            <a:ext cx="8858250" cy="521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Skinner’s Experiments</a:t>
            </a:r>
            <a:br>
              <a:rPr lang="en-US" sz="4400" dirty="0">
                <a:ea typeface="+mj-ea"/>
                <a:cs typeface="Arial" charset="0"/>
              </a:rPr>
            </a:br>
            <a:r>
              <a:rPr lang="en-US" sz="4000" i="1" dirty="0">
                <a:ea typeface="+mj-ea"/>
                <a:cs typeface="Arial" charset="0"/>
              </a:rPr>
              <a:t>Reinforcement Schedules</a:t>
            </a:r>
          </a:p>
        </p:txBody>
      </p:sp>
      <p:pic>
        <p:nvPicPr>
          <p:cNvPr id="64515" name="Picture 4"/>
          <p:cNvPicPr>
            <a:picLocks noChangeAspect="1" noChangeArrowheads="1"/>
          </p:cNvPicPr>
          <p:nvPr/>
        </p:nvPicPr>
        <p:blipFill>
          <a:blip r:embed="rId2" cstate="print"/>
          <a:srcRect/>
          <a:stretch>
            <a:fillRect/>
          </a:stretch>
        </p:blipFill>
        <p:spPr bwMode="auto">
          <a:xfrm>
            <a:off x="142875" y="1647825"/>
            <a:ext cx="8858250" cy="521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Skinner’s Experiments</a:t>
            </a:r>
            <a:br>
              <a:rPr lang="en-US" smtClean="0">
                <a:latin typeface="Arial" charset="0"/>
                <a:cs typeface="Arial" charset="0"/>
              </a:rPr>
            </a:br>
            <a:r>
              <a:rPr lang="en-US" sz="4000" i="1" smtClean="0">
                <a:latin typeface="Arial" charset="0"/>
                <a:cs typeface="Arial" charset="0"/>
              </a:rPr>
              <a:t>Punishment</a:t>
            </a:r>
          </a:p>
        </p:txBody>
      </p:sp>
      <p:sp>
        <p:nvSpPr>
          <p:cNvPr id="65539" name="Content Placeholder 2"/>
          <p:cNvSpPr>
            <a:spLocks noGrp="1"/>
          </p:cNvSpPr>
          <p:nvPr>
            <p:ph idx="1"/>
          </p:nvPr>
        </p:nvSpPr>
        <p:spPr/>
        <p:txBody>
          <a:bodyPr/>
          <a:lstStyle/>
          <a:p>
            <a:pPr eaLnBrk="1" hangingPunct="1"/>
            <a:r>
              <a:rPr lang="en-US" sz="4000" smtClean="0">
                <a:latin typeface="Arial" charset="0"/>
                <a:cs typeface="Arial" charset="0"/>
                <a:hlinkClick r:id="rId2" action="ppaction://hlinksldjump"/>
              </a:rPr>
              <a:t>Punishment</a:t>
            </a:r>
            <a:endParaRPr lang="en-US" sz="4000" smtClean="0">
              <a:latin typeface="Arial" charset="0"/>
              <a:cs typeface="Arial" charset="0"/>
            </a:endParaRPr>
          </a:p>
          <a:p>
            <a:pPr lvl="1" eaLnBrk="1" hangingPunct="1"/>
            <a:r>
              <a:rPr lang="en-US" sz="3600" smtClean="0">
                <a:latin typeface="Arial" charset="0"/>
                <a:cs typeface="Arial" charset="0"/>
              </a:rPr>
              <a:t>Positive punishment</a:t>
            </a:r>
          </a:p>
          <a:p>
            <a:pPr lvl="1" eaLnBrk="1" hangingPunct="1"/>
            <a:r>
              <a:rPr lang="en-US" sz="3600" smtClean="0">
                <a:latin typeface="Arial" charset="0"/>
                <a:cs typeface="Arial" charset="0"/>
              </a:rPr>
              <a:t>Negative punishment</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Skinner’s Experiments</a:t>
            </a:r>
            <a:br>
              <a:rPr lang="en-US" sz="4400">
                <a:ea typeface="+mj-ea"/>
                <a:cs typeface="Arial" charset="0"/>
              </a:rPr>
            </a:br>
            <a:r>
              <a:rPr lang="en-US" sz="4000" i="1">
                <a:ea typeface="+mj-ea"/>
                <a:cs typeface="Arial" charset="0"/>
              </a:rPr>
              <a:t>Punishment</a:t>
            </a:r>
            <a:endParaRPr lang="en-US" sz="4000" i="1" dirty="0">
              <a:ea typeface="+mj-ea"/>
              <a:cs typeface="Arial" charset="0"/>
            </a:endParaRPr>
          </a:p>
        </p:txBody>
      </p:sp>
      <p:pic>
        <p:nvPicPr>
          <p:cNvPr id="66563" name="Picture 2"/>
          <p:cNvPicPr>
            <a:picLocks noChangeAspect="1" noChangeArrowheads="1"/>
          </p:cNvPicPr>
          <p:nvPr/>
        </p:nvPicPr>
        <p:blipFill>
          <a:blip r:embed="rId2" cstate="print"/>
          <a:srcRect/>
          <a:stretch>
            <a:fillRect/>
          </a:stretch>
        </p:blipFill>
        <p:spPr bwMode="auto">
          <a:xfrm>
            <a:off x="0" y="2185988"/>
            <a:ext cx="9182100" cy="2486025"/>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Skinner’s Experiments</a:t>
            </a:r>
            <a:br>
              <a:rPr lang="en-US" sz="4400">
                <a:ea typeface="+mj-ea"/>
                <a:cs typeface="Arial" charset="0"/>
              </a:rPr>
            </a:br>
            <a:r>
              <a:rPr lang="en-US" sz="4000" i="1">
                <a:ea typeface="+mj-ea"/>
                <a:cs typeface="Arial" charset="0"/>
              </a:rPr>
              <a:t>Punishment</a:t>
            </a:r>
            <a:endParaRPr lang="en-US" sz="4000" i="1" dirty="0">
              <a:ea typeface="+mj-ea"/>
              <a:cs typeface="Arial" charset="0"/>
            </a:endParaRPr>
          </a:p>
        </p:txBody>
      </p:sp>
      <p:pic>
        <p:nvPicPr>
          <p:cNvPr id="67587" name="Picture 2"/>
          <p:cNvPicPr>
            <a:picLocks noChangeAspect="1" noChangeArrowheads="1"/>
          </p:cNvPicPr>
          <p:nvPr/>
        </p:nvPicPr>
        <p:blipFill>
          <a:blip r:embed="rId2" cstate="print"/>
          <a:srcRect/>
          <a:stretch>
            <a:fillRect/>
          </a:stretch>
        </p:blipFill>
        <p:spPr bwMode="auto">
          <a:xfrm>
            <a:off x="0" y="2185988"/>
            <a:ext cx="9182100" cy="2486025"/>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Skinner’s Experiments</a:t>
            </a:r>
            <a:br>
              <a:rPr lang="en-US" sz="4400">
                <a:ea typeface="+mj-ea"/>
                <a:cs typeface="Arial" charset="0"/>
              </a:rPr>
            </a:br>
            <a:r>
              <a:rPr lang="en-US" sz="4000" i="1">
                <a:ea typeface="+mj-ea"/>
                <a:cs typeface="Arial" charset="0"/>
              </a:rPr>
              <a:t>Punishment</a:t>
            </a:r>
            <a:endParaRPr lang="en-US" sz="4000" i="1" dirty="0">
              <a:ea typeface="+mj-ea"/>
              <a:cs typeface="Arial" charset="0"/>
            </a:endParaRPr>
          </a:p>
        </p:txBody>
      </p:sp>
      <p:pic>
        <p:nvPicPr>
          <p:cNvPr id="68611" name="Picture 3"/>
          <p:cNvPicPr>
            <a:picLocks noChangeAspect="1" noChangeArrowheads="1"/>
          </p:cNvPicPr>
          <p:nvPr/>
        </p:nvPicPr>
        <p:blipFill>
          <a:blip r:embed="rId2" cstate="print"/>
          <a:srcRect/>
          <a:stretch>
            <a:fillRect/>
          </a:stretch>
        </p:blipFill>
        <p:spPr bwMode="auto">
          <a:xfrm>
            <a:off x="0" y="2185988"/>
            <a:ext cx="9182100" cy="2486025"/>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Skinner’s Experiments</a:t>
            </a:r>
            <a:br>
              <a:rPr lang="en-US" sz="4400">
                <a:ea typeface="+mj-ea"/>
                <a:cs typeface="Arial" charset="0"/>
              </a:rPr>
            </a:br>
            <a:r>
              <a:rPr lang="en-US" sz="4000" i="1">
                <a:ea typeface="+mj-ea"/>
                <a:cs typeface="Arial" charset="0"/>
              </a:rPr>
              <a:t>Punishment</a:t>
            </a:r>
            <a:endParaRPr lang="en-US" sz="4000" i="1" dirty="0">
              <a:ea typeface="+mj-ea"/>
              <a:cs typeface="Arial" charset="0"/>
            </a:endParaRPr>
          </a:p>
        </p:txBody>
      </p:sp>
      <p:pic>
        <p:nvPicPr>
          <p:cNvPr id="69635" name="Picture 3"/>
          <p:cNvPicPr>
            <a:picLocks noChangeAspect="1" noChangeArrowheads="1"/>
          </p:cNvPicPr>
          <p:nvPr/>
        </p:nvPicPr>
        <p:blipFill>
          <a:blip r:embed="rId2" cstate="print"/>
          <a:srcRect/>
          <a:stretch>
            <a:fillRect/>
          </a:stretch>
        </p:blipFill>
        <p:spPr bwMode="auto">
          <a:xfrm>
            <a:off x="0" y="2185988"/>
            <a:ext cx="9182100" cy="2486025"/>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Skinner’s Experiments</a:t>
            </a:r>
            <a:br>
              <a:rPr lang="en-US" sz="4400">
                <a:ea typeface="+mj-ea"/>
                <a:cs typeface="Arial" charset="0"/>
              </a:rPr>
            </a:br>
            <a:r>
              <a:rPr lang="en-US" sz="4000" i="1">
                <a:ea typeface="+mj-ea"/>
                <a:cs typeface="Arial" charset="0"/>
              </a:rPr>
              <a:t>Punishment</a:t>
            </a:r>
            <a:endParaRPr lang="en-US" sz="4000" i="1" dirty="0">
              <a:ea typeface="+mj-ea"/>
              <a:cs typeface="Arial" charset="0"/>
            </a:endParaRPr>
          </a:p>
        </p:txBody>
      </p:sp>
      <p:pic>
        <p:nvPicPr>
          <p:cNvPr id="70659" name="Picture 2"/>
          <p:cNvPicPr>
            <a:picLocks noChangeAspect="1" noChangeArrowheads="1"/>
          </p:cNvPicPr>
          <p:nvPr/>
        </p:nvPicPr>
        <p:blipFill>
          <a:blip r:embed="rId2" cstate="print"/>
          <a:srcRect/>
          <a:stretch>
            <a:fillRect/>
          </a:stretch>
        </p:blipFill>
        <p:spPr bwMode="auto">
          <a:xfrm>
            <a:off x="0" y="2185988"/>
            <a:ext cx="9182100" cy="2486025"/>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Skinner’s Experiments</a:t>
            </a:r>
            <a:br>
              <a:rPr lang="en-US" smtClean="0">
                <a:latin typeface="Arial" charset="0"/>
                <a:cs typeface="Arial" charset="0"/>
              </a:rPr>
            </a:br>
            <a:r>
              <a:rPr lang="en-US" sz="4000" i="1" smtClean="0">
                <a:latin typeface="Arial" charset="0"/>
                <a:cs typeface="Arial" charset="0"/>
              </a:rPr>
              <a:t>Punishment</a:t>
            </a:r>
          </a:p>
        </p:txBody>
      </p:sp>
      <p:sp>
        <p:nvSpPr>
          <p:cNvPr id="71683" name="Content Placeholder 2"/>
          <p:cNvSpPr>
            <a:spLocks noGrp="1"/>
          </p:cNvSpPr>
          <p:nvPr>
            <p:ph idx="1"/>
          </p:nvPr>
        </p:nvSpPr>
        <p:spPr/>
        <p:txBody>
          <a:bodyPr/>
          <a:lstStyle/>
          <a:p>
            <a:pPr eaLnBrk="1" hangingPunct="1"/>
            <a:r>
              <a:rPr lang="en-US" sz="4000" smtClean="0">
                <a:latin typeface="Arial" charset="0"/>
                <a:cs typeface="Arial" charset="0"/>
              </a:rPr>
              <a:t>Negatives of using punishment</a:t>
            </a:r>
          </a:p>
          <a:p>
            <a:pPr lvl="1" eaLnBrk="1" hangingPunct="1"/>
            <a:r>
              <a:rPr lang="en-US" sz="3200" smtClean="0">
                <a:latin typeface="Arial" charset="0"/>
                <a:cs typeface="Arial" charset="0"/>
              </a:rPr>
              <a:t>Punished behavior is suppressed not forgotten</a:t>
            </a:r>
          </a:p>
          <a:p>
            <a:pPr lvl="1" eaLnBrk="1" hangingPunct="1"/>
            <a:r>
              <a:rPr lang="en-US" sz="3200" smtClean="0">
                <a:latin typeface="Arial" charset="0"/>
                <a:cs typeface="Arial" charset="0"/>
              </a:rPr>
              <a:t>Punishment teaches discrimination</a:t>
            </a:r>
          </a:p>
          <a:p>
            <a:pPr lvl="1" eaLnBrk="1" hangingPunct="1"/>
            <a:r>
              <a:rPr lang="en-US" sz="3200" smtClean="0">
                <a:latin typeface="Arial" charset="0"/>
                <a:cs typeface="Arial" charset="0"/>
              </a:rPr>
              <a:t>Punishment can teach fear</a:t>
            </a:r>
          </a:p>
          <a:p>
            <a:pPr lvl="1" eaLnBrk="1" hangingPunct="1"/>
            <a:r>
              <a:rPr lang="en-US" sz="3200" smtClean="0">
                <a:latin typeface="Arial" charset="0"/>
                <a:cs typeface="Arial" charset="0"/>
              </a:rPr>
              <a:t>Physical punishment may increase aggression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Classical Conditioning</a:t>
            </a:r>
            <a:br>
              <a:rPr lang="en-US" sz="4400" dirty="0">
                <a:ea typeface="+mj-ea"/>
                <a:cs typeface="Arial" charset="0"/>
              </a:rPr>
            </a:br>
            <a:endParaRPr lang="en-US" sz="4000" i="1" dirty="0">
              <a:ea typeface="+mj-ea"/>
              <a:cs typeface="Arial" charset="0"/>
            </a:endParaRPr>
          </a:p>
        </p:txBody>
      </p:sp>
      <p:pic>
        <p:nvPicPr>
          <p:cNvPr id="8195" name="Picture 2"/>
          <p:cNvPicPr>
            <a:picLocks noChangeAspect="1" noChangeArrowheads="1"/>
          </p:cNvPicPr>
          <p:nvPr/>
        </p:nvPicPr>
        <p:blipFill>
          <a:blip r:embed="rId2" cstate="print"/>
          <a:srcRect/>
          <a:stretch>
            <a:fillRect/>
          </a:stretch>
        </p:blipFill>
        <p:spPr bwMode="auto">
          <a:xfrm>
            <a:off x="485775" y="1343025"/>
            <a:ext cx="8172450" cy="5286375"/>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Extending Skinner’s Understanding</a:t>
            </a:r>
            <a:br>
              <a:rPr lang="en-US" smtClean="0">
                <a:latin typeface="Arial" charset="0"/>
                <a:cs typeface="Arial" charset="0"/>
              </a:rPr>
            </a:br>
            <a:r>
              <a:rPr lang="en-US" sz="4000" i="1" smtClean="0">
                <a:latin typeface="Arial" charset="0"/>
                <a:cs typeface="Arial" charset="0"/>
              </a:rPr>
              <a:t>Cognition and Operant Conditioning</a:t>
            </a:r>
          </a:p>
        </p:txBody>
      </p:sp>
      <p:sp>
        <p:nvSpPr>
          <p:cNvPr id="72707" name="Content Placeholder 2"/>
          <p:cNvSpPr>
            <a:spLocks noGrp="1"/>
          </p:cNvSpPr>
          <p:nvPr>
            <p:ph idx="1"/>
          </p:nvPr>
        </p:nvSpPr>
        <p:spPr/>
        <p:txBody>
          <a:bodyPr/>
          <a:lstStyle/>
          <a:p>
            <a:pPr eaLnBrk="1" hangingPunct="1"/>
            <a:r>
              <a:rPr lang="en-US" sz="4000" smtClean="0">
                <a:latin typeface="Arial" charset="0"/>
                <a:cs typeface="Arial" charset="0"/>
              </a:rPr>
              <a:t>Latent learning</a:t>
            </a:r>
          </a:p>
          <a:p>
            <a:pPr lvl="1" eaLnBrk="1" hangingPunct="1"/>
            <a:r>
              <a:rPr lang="en-US" sz="3600" smtClean="0">
                <a:latin typeface="Arial" charset="0"/>
                <a:cs typeface="Arial" charset="0"/>
                <a:hlinkClick r:id="rId2" action="ppaction://hlinksldjump"/>
              </a:rPr>
              <a:t>Cognitive map</a:t>
            </a:r>
            <a:endParaRPr lang="en-US" sz="3600" smtClean="0">
              <a:latin typeface="Arial" charset="0"/>
              <a:cs typeface="Arial" charset="0"/>
            </a:endParaRPr>
          </a:p>
          <a:p>
            <a:pPr eaLnBrk="1" hangingPunct="1"/>
            <a:r>
              <a:rPr lang="en-US" sz="4000" smtClean="0">
                <a:latin typeface="Arial" charset="0"/>
                <a:cs typeface="Arial" charset="0"/>
                <a:hlinkClick r:id="rId3" action="ppaction://hlinksldjump"/>
              </a:rPr>
              <a:t>Insight</a:t>
            </a:r>
            <a:r>
              <a:rPr lang="en-US" sz="4000" smtClean="0">
                <a:latin typeface="Arial" charset="0"/>
                <a:cs typeface="Arial" charset="0"/>
              </a:rPr>
              <a:t> learning</a:t>
            </a:r>
          </a:p>
          <a:p>
            <a:pPr eaLnBrk="1" hangingPunct="1"/>
            <a:r>
              <a:rPr lang="en-US" sz="3600" smtClean="0">
                <a:latin typeface="Arial" charset="0"/>
                <a:cs typeface="Arial" charset="0"/>
                <a:hlinkClick r:id="rId4" action="ppaction://hlinksldjump"/>
              </a:rPr>
              <a:t>Intrinsic                                       motivation</a:t>
            </a:r>
          </a:p>
          <a:p>
            <a:pPr eaLnBrk="1" hangingPunct="1"/>
            <a:r>
              <a:rPr lang="en-US" sz="3600" smtClean="0">
                <a:latin typeface="Arial" charset="0"/>
                <a:cs typeface="Arial" charset="0"/>
                <a:hlinkClick r:id="rId5" action="ppaction://hlinksldjump"/>
              </a:rPr>
              <a:t>Extrinsic                                motivation</a:t>
            </a:r>
            <a:endParaRPr lang="en-US" smtClean="0">
              <a:latin typeface="Arial" charset="0"/>
              <a:cs typeface="Arial" charset="0"/>
            </a:endParaRPr>
          </a:p>
        </p:txBody>
      </p:sp>
      <p:pic>
        <p:nvPicPr>
          <p:cNvPr id="72708" name="Picture 3" descr="MyAP1e_6UN14.jpg"/>
          <p:cNvPicPr>
            <a:picLocks noChangeAspect="1"/>
          </p:cNvPicPr>
          <p:nvPr/>
        </p:nvPicPr>
        <p:blipFill>
          <a:blip r:embed="rId6" cstate="print"/>
          <a:srcRect/>
          <a:stretch>
            <a:fillRect/>
          </a:stretch>
        </p:blipFill>
        <p:spPr bwMode="auto">
          <a:xfrm>
            <a:off x="4349750" y="2914650"/>
            <a:ext cx="4718050" cy="3790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Extending Skinner’s Understanding</a:t>
            </a:r>
            <a:br>
              <a:rPr lang="en-US" smtClean="0">
                <a:latin typeface="Arial" charset="0"/>
                <a:cs typeface="Arial" charset="0"/>
              </a:rPr>
            </a:br>
            <a:r>
              <a:rPr lang="en-US" sz="4000" i="1" smtClean="0">
                <a:latin typeface="Arial" charset="0"/>
                <a:cs typeface="Arial" charset="0"/>
              </a:rPr>
              <a:t>Biological Predispositions</a:t>
            </a:r>
          </a:p>
        </p:txBody>
      </p:sp>
      <p:sp>
        <p:nvSpPr>
          <p:cNvPr id="73731" name="Content Placeholder 2"/>
          <p:cNvSpPr>
            <a:spLocks noGrp="1"/>
          </p:cNvSpPr>
          <p:nvPr>
            <p:ph idx="1"/>
          </p:nvPr>
        </p:nvSpPr>
        <p:spPr/>
        <p:txBody>
          <a:bodyPr/>
          <a:lstStyle/>
          <a:p>
            <a:pPr eaLnBrk="1" hangingPunct="1"/>
            <a:r>
              <a:rPr lang="en-US" sz="4000" smtClean="0">
                <a:latin typeface="Arial" charset="0"/>
                <a:cs typeface="Arial" charset="0"/>
              </a:rPr>
              <a:t>Biological constraints predispose organisms to learn associations that are naturally adaptive</a:t>
            </a:r>
            <a:endParaRPr lang="en-US" smtClean="0">
              <a:latin typeface="Arial" charset="0"/>
              <a:cs typeface="Arial"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Skinner’s Legacy</a:t>
            </a:r>
            <a:br>
              <a:rPr lang="en-US" smtClean="0">
                <a:latin typeface="Arial" charset="0"/>
                <a:cs typeface="Arial" charset="0"/>
              </a:rPr>
            </a:br>
            <a:r>
              <a:rPr lang="en-US" sz="4000" i="1" smtClean="0">
                <a:latin typeface="Arial" charset="0"/>
                <a:cs typeface="Arial" charset="0"/>
              </a:rPr>
              <a:t>Applications of Operant Conditioning</a:t>
            </a:r>
          </a:p>
        </p:txBody>
      </p:sp>
      <p:sp>
        <p:nvSpPr>
          <p:cNvPr id="74755" name="Content Placeholder 2"/>
          <p:cNvSpPr>
            <a:spLocks noGrp="1"/>
          </p:cNvSpPr>
          <p:nvPr>
            <p:ph idx="1"/>
          </p:nvPr>
        </p:nvSpPr>
        <p:spPr/>
        <p:txBody>
          <a:bodyPr/>
          <a:lstStyle/>
          <a:p>
            <a:pPr eaLnBrk="1" hangingPunct="1"/>
            <a:r>
              <a:rPr lang="en-US" sz="4000" smtClean="0">
                <a:latin typeface="Arial" charset="0"/>
                <a:cs typeface="Arial" charset="0"/>
              </a:rPr>
              <a:t>At school</a:t>
            </a:r>
          </a:p>
          <a:p>
            <a:pPr eaLnBrk="1" hangingPunct="1"/>
            <a:r>
              <a:rPr lang="en-US" sz="4000" smtClean="0">
                <a:latin typeface="Arial" charset="0"/>
                <a:cs typeface="Arial" charset="0"/>
              </a:rPr>
              <a:t>In sports</a:t>
            </a:r>
          </a:p>
          <a:p>
            <a:pPr eaLnBrk="1" hangingPunct="1"/>
            <a:r>
              <a:rPr lang="en-US" sz="4000" smtClean="0">
                <a:latin typeface="Arial" charset="0"/>
                <a:cs typeface="Arial" charset="0"/>
              </a:rPr>
              <a:t>At home</a:t>
            </a:r>
          </a:p>
          <a:p>
            <a:pPr eaLnBrk="1" hangingPunct="1"/>
            <a:r>
              <a:rPr lang="en-US" sz="4000" smtClean="0">
                <a:latin typeface="Arial" charset="0"/>
                <a:cs typeface="Arial" charset="0"/>
              </a:rPr>
              <a:t>For self-                      improvement</a:t>
            </a:r>
            <a:endParaRPr lang="en-US" smtClean="0">
              <a:latin typeface="Arial" charset="0"/>
              <a:cs typeface="Arial" charset="0"/>
            </a:endParaRPr>
          </a:p>
        </p:txBody>
      </p:sp>
      <p:pic>
        <p:nvPicPr>
          <p:cNvPr id="74756" name="Picture 3" descr="MyAP1e_6UN18.jpg"/>
          <p:cNvPicPr>
            <a:picLocks noChangeAspect="1"/>
          </p:cNvPicPr>
          <p:nvPr/>
        </p:nvPicPr>
        <p:blipFill>
          <a:blip r:embed="rId2" cstate="print"/>
          <a:srcRect/>
          <a:stretch>
            <a:fillRect/>
          </a:stretch>
        </p:blipFill>
        <p:spPr bwMode="auto">
          <a:xfrm>
            <a:off x="5562600" y="1524000"/>
            <a:ext cx="2857500" cy="1905000"/>
          </a:xfrm>
          <a:prstGeom prst="rect">
            <a:avLst/>
          </a:prstGeom>
          <a:noFill/>
          <a:ln w="9525">
            <a:noFill/>
            <a:miter lim="800000"/>
            <a:headEnd/>
            <a:tailEnd/>
          </a:ln>
        </p:spPr>
      </p:pic>
      <p:pic>
        <p:nvPicPr>
          <p:cNvPr id="74757" name="Picture 4" descr="MyAP1e_6UN19.jpg"/>
          <p:cNvPicPr>
            <a:picLocks noChangeAspect="1"/>
          </p:cNvPicPr>
          <p:nvPr/>
        </p:nvPicPr>
        <p:blipFill>
          <a:blip r:embed="rId3" cstate="print"/>
          <a:srcRect/>
          <a:stretch>
            <a:fillRect/>
          </a:stretch>
        </p:blipFill>
        <p:spPr bwMode="auto">
          <a:xfrm>
            <a:off x="5029200" y="3516313"/>
            <a:ext cx="3962400" cy="3265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0" y="274638"/>
            <a:ext cx="9144000" cy="1143000"/>
          </a:xfrm>
        </p:spPr>
        <p:txBody>
          <a:bodyPr/>
          <a:lstStyle/>
          <a:p>
            <a:pPr eaLnBrk="1" hangingPunct="1"/>
            <a:r>
              <a:rPr lang="en-US" smtClean="0">
                <a:latin typeface="Arial" charset="0"/>
                <a:cs typeface="Arial" charset="0"/>
              </a:rPr>
              <a:t>Contrasting Classical and Operant Conditioning</a:t>
            </a:r>
            <a:endParaRPr lang="en-US" sz="4000" i="1" smtClean="0">
              <a:latin typeface="Arial" charset="0"/>
              <a:cs typeface="Arial" charset="0"/>
            </a:endParaRPr>
          </a:p>
        </p:txBody>
      </p:sp>
      <p:sp>
        <p:nvSpPr>
          <p:cNvPr id="75779" name="Content Placeholder 2"/>
          <p:cNvSpPr>
            <a:spLocks noGrp="1"/>
          </p:cNvSpPr>
          <p:nvPr>
            <p:ph idx="1"/>
          </p:nvPr>
        </p:nvSpPr>
        <p:spPr/>
        <p:txBody>
          <a:bodyPr/>
          <a:lstStyle/>
          <a:p>
            <a:pPr eaLnBrk="1" hangingPunct="1"/>
            <a:r>
              <a:rPr lang="en-US" sz="4000" smtClean="0">
                <a:latin typeface="Arial" charset="0"/>
                <a:cs typeface="Arial" charset="0"/>
              </a:rPr>
              <a:t>Similarities between classical and operant conditioning</a:t>
            </a:r>
          </a:p>
          <a:p>
            <a:pPr eaLnBrk="1" hangingPunct="1"/>
            <a:r>
              <a:rPr lang="en-US" sz="4000" smtClean="0">
                <a:latin typeface="Arial" charset="0"/>
                <a:cs typeface="Arial" charset="0"/>
              </a:rPr>
              <a:t>Differences between classical and operant conditioning</a:t>
            </a:r>
            <a:endParaRPr lang="en-US" smtClean="0">
              <a:latin typeface="Arial" charset="0"/>
              <a:cs typeface="Arial"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76803"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77827"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78851"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79875"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80899"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81923"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Classical Conditioning</a:t>
            </a:r>
            <a:br>
              <a:rPr lang="en-US" sz="4400" dirty="0">
                <a:ea typeface="+mj-ea"/>
                <a:cs typeface="Arial" charset="0"/>
              </a:rPr>
            </a:br>
            <a:endParaRPr lang="en-US" sz="4000" i="1" dirty="0">
              <a:ea typeface="+mj-ea"/>
              <a:cs typeface="Arial" charset="0"/>
            </a:endParaRPr>
          </a:p>
        </p:txBody>
      </p:sp>
      <p:pic>
        <p:nvPicPr>
          <p:cNvPr id="9219" name="Picture 2"/>
          <p:cNvPicPr>
            <a:picLocks noChangeAspect="1" noChangeArrowheads="1"/>
          </p:cNvPicPr>
          <p:nvPr/>
        </p:nvPicPr>
        <p:blipFill>
          <a:blip r:embed="rId2" cstate="print"/>
          <a:srcRect/>
          <a:stretch>
            <a:fillRect/>
          </a:stretch>
        </p:blipFill>
        <p:spPr bwMode="auto">
          <a:xfrm>
            <a:off x="485775" y="1343025"/>
            <a:ext cx="8172450" cy="5286375"/>
          </a:xfrm>
          <a:prstGeom prst="rect">
            <a:avLst/>
          </a:prstGeom>
          <a:noFill/>
          <a:ln w="9525">
            <a:noFill/>
            <a:miter lim="800000"/>
            <a:headEnd/>
            <a:tailEnd/>
          </a:ln>
        </p:spPr>
      </p:pic>
      <p:pic>
        <p:nvPicPr>
          <p:cNvPr id="9220" name="Picture 3"/>
          <p:cNvPicPr>
            <a:picLocks noChangeAspect="1" noChangeArrowheads="1"/>
          </p:cNvPicPr>
          <p:nvPr/>
        </p:nvPicPr>
        <p:blipFill>
          <a:blip r:embed="rId3" cstate="print"/>
          <a:srcRect/>
          <a:stretch>
            <a:fillRect/>
          </a:stretch>
        </p:blipFill>
        <p:spPr bwMode="auto">
          <a:xfrm>
            <a:off x="485775" y="1343025"/>
            <a:ext cx="8172450" cy="5286375"/>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82947"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83971"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84995" name="Picture 5"/>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86019"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87043"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88067"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89091"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90115"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91139"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92163"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dirty="0">
                <a:ea typeface="+mj-ea"/>
                <a:cs typeface="Arial" charset="0"/>
              </a:rPr>
              <a:t>Classical Conditioning</a:t>
            </a:r>
            <a:br>
              <a:rPr lang="en-US" sz="4400" dirty="0">
                <a:ea typeface="+mj-ea"/>
                <a:cs typeface="Arial" charset="0"/>
              </a:rPr>
            </a:br>
            <a:endParaRPr lang="en-US" sz="4000" i="1" dirty="0">
              <a:ea typeface="+mj-ea"/>
              <a:cs typeface="Arial" charset="0"/>
            </a:endParaRPr>
          </a:p>
        </p:txBody>
      </p:sp>
      <p:pic>
        <p:nvPicPr>
          <p:cNvPr id="10243" name="Picture 4"/>
          <p:cNvPicPr>
            <a:picLocks noChangeAspect="1" noChangeArrowheads="1"/>
          </p:cNvPicPr>
          <p:nvPr/>
        </p:nvPicPr>
        <p:blipFill>
          <a:blip r:embed="rId2" cstate="print"/>
          <a:srcRect/>
          <a:stretch>
            <a:fillRect/>
          </a:stretch>
        </p:blipFill>
        <p:spPr bwMode="auto">
          <a:xfrm>
            <a:off x="485775" y="1343025"/>
            <a:ext cx="8172450" cy="5286375"/>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93187"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94211"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95235"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96259"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97283"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98307"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99331"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100355"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101379"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74638"/>
            <a:ext cx="9144000" cy="1143000"/>
          </a:xfrm>
          <a:prstGeom prst="rect">
            <a:avLst/>
          </a:prstGeom>
        </p:spPr>
        <p:txBody>
          <a:bodyPr/>
          <a:lstStyle/>
          <a:p>
            <a:pPr algn="ctr">
              <a:defRPr/>
            </a:pPr>
            <a:r>
              <a:rPr lang="en-US" sz="4400">
                <a:ea typeface="+mj-ea"/>
                <a:cs typeface="Arial" charset="0"/>
              </a:rPr>
              <a:t>Contrasting Classical and Operant Conditioning</a:t>
            </a:r>
            <a:endParaRPr lang="en-US" sz="4000" i="1" dirty="0">
              <a:ea typeface="+mj-ea"/>
              <a:cs typeface="Arial" charset="0"/>
            </a:endParaRPr>
          </a:p>
        </p:txBody>
      </p:sp>
      <p:pic>
        <p:nvPicPr>
          <p:cNvPr id="102403" name="Picture 2"/>
          <p:cNvPicPr>
            <a:picLocks noChangeAspect="1" noChangeArrowheads="1"/>
          </p:cNvPicPr>
          <p:nvPr/>
        </p:nvPicPr>
        <p:blipFill>
          <a:blip r:embed="rId2" cstate="print"/>
          <a:srcRect/>
          <a:stretch>
            <a:fillRect/>
          </a:stretch>
        </p:blipFill>
        <p:spPr bwMode="auto">
          <a:xfrm>
            <a:off x="0" y="1981200"/>
            <a:ext cx="9201150" cy="43434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2693</TotalTime>
  <Words>2216</Words>
  <Application>Microsoft Office PowerPoint</Application>
  <PresentationFormat>On-screen Show (4:3)</PresentationFormat>
  <Paragraphs>329</Paragraphs>
  <Slides>159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159</vt:i4>
      </vt:variant>
    </vt:vector>
  </HeadingPairs>
  <TitlesOfParts>
    <vt:vector size="163" baseType="lpstr">
      <vt:lpstr>Arial</vt:lpstr>
      <vt:lpstr>Calibri</vt:lpstr>
      <vt:lpstr>Palatino Linotype</vt:lpstr>
      <vt:lpstr>Office Theme</vt:lpstr>
      <vt:lpstr>Myers’ Psychology for AP*</vt:lpstr>
      <vt:lpstr>Unit 6: Learning</vt:lpstr>
      <vt:lpstr>Unit Overview</vt:lpstr>
      <vt:lpstr>How Do We Learn?</vt:lpstr>
      <vt:lpstr>Introduction </vt:lpstr>
      <vt:lpstr>Slide 6</vt:lpstr>
      <vt:lpstr>Slide 7</vt:lpstr>
      <vt:lpstr>Slide 8</vt:lpstr>
      <vt:lpstr>Slide 9</vt:lpstr>
      <vt:lpstr>Slide 10</vt:lpstr>
      <vt:lpstr>Slide 11</vt:lpstr>
      <vt:lpstr>Slide 12</vt:lpstr>
      <vt:lpstr>Slide 13</vt:lpstr>
      <vt:lpstr>Classical Conditioning</vt:lpstr>
      <vt:lpstr>Introduction </vt:lpstr>
      <vt:lpstr>Pavlov’s Experiments </vt:lpstr>
      <vt:lpstr>Pavlov’s Experiments </vt:lpstr>
      <vt:lpstr>Slide 18</vt:lpstr>
      <vt:lpstr>Slide 19</vt:lpstr>
      <vt:lpstr>Slide 20</vt:lpstr>
      <vt:lpstr>Slide 21</vt:lpstr>
      <vt:lpstr>Slide 22</vt:lpstr>
      <vt:lpstr>Slide 23</vt:lpstr>
      <vt:lpstr>Slide 24</vt:lpstr>
      <vt:lpstr>Pavlov’s Experiments Acquisition</vt:lpstr>
      <vt:lpstr>Pavlov’s Experiments Extinction and Spontaneous Recovery</vt:lpstr>
      <vt:lpstr>Pavlov’s Experiments Extinction and Spontaneous Recovery</vt:lpstr>
      <vt:lpstr>Pavlov’s Experiments Generalization</vt:lpstr>
      <vt:lpstr>Pavlov’s Experiments Discrimination</vt:lpstr>
      <vt:lpstr>Extending Pavlov’s Understanding </vt:lpstr>
      <vt:lpstr>Slide 31</vt:lpstr>
      <vt:lpstr>Slide 32</vt:lpstr>
      <vt:lpstr>Slide 33</vt:lpstr>
      <vt:lpstr>Slide 34</vt:lpstr>
      <vt:lpstr>Slide 35</vt:lpstr>
      <vt:lpstr>Slide 36</vt:lpstr>
      <vt:lpstr>Slide 37</vt:lpstr>
      <vt:lpstr>Pavlov’s Legacy </vt:lpstr>
      <vt:lpstr>Pavlov’s Legacy Applications of Classical Conditioning</vt:lpstr>
      <vt:lpstr>Operant Conditioning</vt:lpstr>
      <vt:lpstr>Introduction </vt:lpstr>
      <vt:lpstr>Skinner’s Experiments </vt:lpstr>
      <vt:lpstr>Skinner’s Experiments </vt:lpstr>
      <vt:lpstr>Skinner’s Experiments Shaping Behavior</vt:lpstr>
      <vt:lpstr>Skinner’s Experiments Types of Reinforcers</vt:lpstr>
      <vt:lpstr>Skinner’s Experiments Types of Reinforcers</vt:lpstr>
      <vt:lpstr>Skinner’s Experiments Types of Reinforcers</vt:lpstr>
      <vt:lpstr>Skinner’s Experiments Reinforcement Schedules</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Skinner’s Experiments Punishment</vt:lpstr>
      <vt:lpstr>Slide 64</vt:lpstr>
      <vt:lpstr>Slide 65</vt:lpstr>
      <vt:lpstr>Slide 66</vt:lpstr>
      <vt:lpstr>Slide 67</vt:lpstr>
      <vt:lpstr>Slide 68</vt:lpstr>
      <vt:lpstr>Skinner’s Experiments Punishment</vt:lpstr>
      <vt:lpstr>Extending Skinner’s Understanding Cognition and Operant Conditioning</vt:lpstr>
      <vt:lpstr>Extending Skinner’s Understanding Biological Predispositions</vt:lpstr>
      <vt:lpstr>Skinner’s Legacy Applications of Operant Conditioning</vt:lpstr>
      <vt:lpstr>Contrasting Classical and Operant Conditioning</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Learning by Observation</vt:lpstr>
      <vt:lpstr>Introduction </vt:lpstr>
      <vt:lpstr>Mirrors in the Brain </vt:lpstr>
      <vt:lpstr>Bandura’s Experiments </vt:lpstr>
      <vt:lpstr>Slide 106</vt:lpstr>
      <vt:lpstr>Slide 107</vt:lpstr>
      <vt:lpstr>Applications of Observational Learning Prosocial  vs Antisocial Effects</vt:lpstr>
      <vt:lpstr>The End</vt:lpstr>
      <vt:lpstr>Teacher Information</vt:lpstr>
      <vt:lpstr>Teacher Information</vt:lpstr>
      <vt:lpstr>Teacher Information</vt:lpstr>
      <vt:lpstr>Division title (green print) subdivision title (blue print)</vt:lpstr>
      <vt:lpstr>Division title (green print) subdivision title (blue print)</vt:lpstr>
      <vt:lpstr>Definition Slide</vt:lpstr>
      <vt:lpstr>Definition Slides</vt:lpstr>
      <vt:lpstr>Learning</vt:lpstr>
      <vt:lpstr>Habituation</vt:lpstr>
      <vt:lpstr>Associative Learning</vt:lpstr>
      <vt:lpstr>Classical Conditioning</vt:lpstr>
      <vt:lpstr>Behaviorism</vt:lpstr>
      <vt:lpstr>Unconditioned Response (UR)</vt:lpstr>
      <vt:lpstr>Unconditioned Stimulus (US)</vt:lpstr>
      <vt:lpstr>Conditioned Response (CR)</vt:lpstr>
      <vt:lpstr>Conditioned Stimulus (CS)</vt:lpstr>
      <vt:lpstr>Acquisition</vt:lpstr>
      <vt:lpstr>Higher-order Conditioning</vt:lpstr>
      <vt:lpstr>Extinction</vt:lpstr>
      <vt:lpstr>Spontaneous Recovery</vt:lpstr>
      <vt:lpstr>Generalization</vt:lpstr>
      <vt:lpstr>Discrimination</vt:lpstr>
      <vt:lpstr>Learned Helplessness</vt:lpstr>
      <vt:lpstr>Respondent Behavior</vt:lpstr>
      <vt:lpstr>Operant Conditioning</vt:lpstr>
      <vt:lpstr>Law of Effect</vt:lpstr>
      <vt:lpstr>Operant Chamber</vt:lpstr>
      <vt:lpstr>Shaping</vt:lpstr>
      <vt:lpstr>Discriminative Stimulus</vt:lpstr>
      <vt:lpstr>Reinforcer</vt:lpstr>
      <vt:lpstr>Positive Reinforcement</vt:lpstr>
      <vt:lpstr>Negative Reinforcement</vt:lpstr>
      <vt:lpstr>Primary Reinforcer</vt:lpstr>
      <vt:lpstr>Conditioned Reinforcer</vt:lpstr>
      <vt:lpstr>Continuous Reinforcement</vt:lpstr>
      <vt:lpstr>Partial (intermittent) Reinforcement</vt:lpstr>
      <vt:lpstr>Fixed-ratio Schedule</vt:lpstr>
      <vt:lpstr>Variable-ratio Schedule</vt:lpstr>
      <vt:lpstr>Fixed-interval Schedule</vt:lpstr>
      <vt:lpstr>Variable-interval Schedule</vt:lpstr>
      <vt:lpstr>Punishment</vt:lpstr>
      <vt:lpstr>Cognitive Map</vt:lpstr>
      <vt:lpstr>Latent Learning</vt:lpstr>
      <vt:lpstr>Insight</vt:lpstr>
      <vt:lpstr>Intrinsic Motivation</vt:lpstr>
      <vt:lpstr>Extrinsic Motivation</vt:lpstr>
      <vt:lpstr>Observational Learning</vt:lpstr>
      <vt:lpstr>Modeling</vt:lpstr>
      <vt:lpstr>Mirror Neurons</vt:lpstr>
      <vt:lpstr>Prosocial Behavior</vt:lpstr>
    </vt:vector>
  </TitlesOfParts>
  <Company>GSD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GSD</dc:creator>
  <cp:lastModifiedBy>Administrator</cp:lastModifiedBy>
  <cp:revision>195</cp:revision>
  <dcterms:created xsi:type="dcterms:W3CDTF">2009-12-11T13:22:39Z</dcterms:created>
  <dcterms:modified xsi:type="dcterms:W3CDTF">2013-03-13T01:07:36Z</dcterms:modified>
</cp:coreProperties>
</file>